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C9FB-7B79-45BC-AE19-DB33F823E255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6DD0-1593-4EAE-A236-B65BBC387A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C9FB-7B79-45BC-AE19-DB33F823E255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6DD0-1593-4EAE-A236-B65BBC387A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C9FB-7B79-45BC-AE19-DB33F823E255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6DD0-1593-4EAE-A236-B65BBC387A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C9FB-7B79-45BC-AE19-DB33F823E255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6DD0-1593-4EAE-A236-B65BBC387A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C9FB-7B79-45BC-AE19-DB33F823E255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6DD0-1593-4EAE-A236-B65BBC387A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C9FB-7B79-45BC-AE19-DB33F823E255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6DD0-1593-4EAE-A236-B65BBC387A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C9FB-7B79-45BC-AE19-DB33F823E255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6DD0-1593-4EAE-A236-B65BBC387A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C9FB-7B79-45BC-AE19-DB33F823E255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6DD0-1593-4EAE-A236-B65BBC387A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C9FB-7B79-45BC-AE19-DB33F823E255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6DD0-1593-4EAE-A236-B65BBC387A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C9FB-7B79-45BC-AE19-DB33F823E255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6DD0-1593-4EAE-A236-B65BBC387A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C9FB-7B79-45BC-AE19-DB33F823E255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6DD0-1593-4EAE-A236-B65BBC387A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CC9FB-7B79-45BC-AE19-DB33F823E255}" type="datetimeFigureOut">
              <a:rPr lang="es-ES" smtClean="0"/>
              <a:pPr/>
              <a:t>21/11/2015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A6DD0-1593-4EAE-A236-B65BBC387A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75690" y="0"/>
            <a:ext cx="8725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5400" b="1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0" y="1000108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200" b="1" dirty="0" smtClean="0">
                <a:latin typeface="Arial" pitchFamily="34" charset="0"/>
                <a:cs typeface="Arial" pitchFamily="34" charset="0"/>
              </a:rPr>
              <a:t>Tema: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3200" dirty="0">
                <a:latin typeface="Arial" pitchFamily="34" charset="0"/>
                <a:cs typeface="Arial" pitchFamily="34" charset="0"/>
              </a:rPr>
              <a:t>Balanço hidromineral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pt-P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Sumário:</a:t>
            </a:r>
          </a:p>
          <a:p>
            <a:pPr algn="just">
              <a:buFont typeface="Wingdings" pitchFamily="2" charset="2"/>
              <a:buChar char="§"/>
            </a:pPr>
            <a:r>
              <a:rPr lang="pt-PT" sz="3200" dirty="0" smtClean="0">
                <a:latin typeface="Arial" pitchFamily="34" charset="0"/>
                <a:cs typeface="Arial" pitchFamily="34" charset="0"/>
              </a:rPr>
              <a:t>Importância da água e electrólitos no corpo.</a:t>
            </a:r>
          </a:p>
          <a:p>
            <a:pPr algn="just">
              <a:buFont typeface="Wingdings" pitchFamily="2" charset="2"/>
              <a:buChar char="§"/>
            </a:pPr>
            <a:r>
              <a:rPr lang="pt-PT" sz="3200" dirty="0" smtClean="0">
                <a:latin typeface="Arial" pitchFamily="34" charset="0"/>
                <a:cs typeface="Arial" pitchFamily="34" charset="0"/>
              </a:rPr>
              <a:t>Equilíbrio 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ácido-básico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pt-PT" sz="3200" dirty="0" smtClean="0">
                <a:latin typeface="Arial" pitchFamily="34" charset="0"/>
                <a:cs typeface="Arial" pitchFamily="34" charset="0"/>
              </a:rPr>
              <a:t>Alterações do balanço hidromineral.</a:t>
            </a:r>
          </a:p>
          <a:p>
            <a:pPr algn="just">
              <a:buFont typeface="Wingdings" pitchFamily="2" charset="2"/>
              <a:buChar char="§"/>
            </a:pPr>
            <a:r>
              <a:rPr lang="pt-PT" sz="3200" dirty="0" smtClean="0">
                <a:latin typeface="Arial" pitchFamily="34" charset="0"/>
                <a:cs typeface="Arial" pitchFamily="34" charset="0"/>
              </a:rPr>
              <a:t>Osmose. Disoluções. Ingressos e eliminações.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Importância da água e os </a:t>
            </a:r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eletrólitos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514350" indent="-514350" algn="just">
              <a:buAutoNum type="alphaLcParenBoth"/>
            </a:pPr>
            <a:r>
              <a:rPr lang="pt-PT" sz="2800" b="1" dirty="0" smtClean="0">
                <a:latin typeface="Arial" pitchFamily="34" charset="0"/>
                <a:cs typeface="Arial" pitchFamily="34" charset="0"/>
              </a:rPr>
              <a:t>Água: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imprescindível para a vida e a mesma constitui aproximadamente entre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50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e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70% do peso corporal do adulto, este pode variar em dependência de sua idade e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sexo; 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No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organismo se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distribui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50% desse total no espaço intercelular e de 20% restante 15% esta no espaço intravascular e o 5%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intersticial; 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água serve de dissolvente aos electrólitos que se encontram nos líquidos corporais  como são o sódio (Na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),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potássio (K), magnésio (Mg), cloro (Cl), entre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outros;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Além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disso ajuda a manter a temperatura corporal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constante;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Trasporta  oxigeno e nutrientes à célula e eliminação de produtos de refugos desta;</a:t>
            </a:r>
            <a:endParaRPr lang="es-ES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Conserva 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um ambiente físico e químico estável dentro do corpo. </a:t>
            </a:r>
            <a:endParaRPr lang="pt-PT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PT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800" b="1" dirty="0" smtClean="0">
                <a:latin typeface="Arial" pitchFamily="34" charset="0"/>
                <a:cs typeface="Arial" pitchFamily="34" charset="0"/>
              </a:rPr>
              <a:t>(b) Eletrólitos: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São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compostos que em solução em água se separam em partículas capazes de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transportar cargas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elétricas.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Exemplo: </a:t>
            </a:r>
          </a:p>
          <a:p>
            <a:pPr algn="just"/>
            <a:r>
              <a:rPr lang="pt-PT" sz="2800" dirty="0" smtClean="0">
                <a:latin typeface="Arial" pitchFamily="34" charset="0"/>
                <a:cs typeface="Arial" pitchFamily="34" charset="0"/>
              </a:rPr>
              <a:t>Sódio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(Na +) leva cargas positivas; em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consequência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é um catión. </a:t>
            </a:r>
            <a:endParaRPr lang="pt-PT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800" dirty="0" smtClean="0">
                <a:latin typeface="Arial" pitchFamily="34" charset="0"/>
                <a:cs typeface="Arial" pitchFamily="34" charset="0"/>
              </a:rPr>
              <a:t>Cloro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(Cl -), que se combina com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o Na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para formar o sal (NaCl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), tem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cargas negativas pelo que é um anión. </a:t>
            </a:r>
            <a:endParaRPr lang="pt-PT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electrólitos dos líquidos corporais são importantes para as reações químicas que ocorrem nas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células;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Também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ajudam a regular a permeabilidade das membranas celulares, controlando o passo através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delas;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São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vitais para conservar o equilíbrio azedo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básico.</a:t>
            </a:r>
          </a:p>
          <a:p>
            <a:pPr algn="just"/>
            <a:r>
              <a:rPr lang="pt-PT" sz="2800" dirty="0" smtClean="0">
                <a:latin typeface="Arial" pitchFamily="34" charset="0"/>
                <a:cs typeface="Arial" pitchFamily="34" charset="0"/>
              </a:rPr>
              <a:t>Exemplo: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sem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ion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cloro não há contração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muscular.</a:t>
            </a:r>
          </a:p>
          <a:p>
            <a:pPr algn="just"/>
            <a:endParaRPr lang="pt-PT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Balanço 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hídrico: </a:t>
            </a:r>
            <a:endParaRPr lang="pt-PT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800" dirty="0" smtClean="0">
                <a:latin typeface="Arial" pitchFamily="34" charset="0"/>
                <a:cs typeface="Arial" pitchFamily="34" charset="0"/>
              </a:rPr>
              <a:t>Estabelece-se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pela estendo se mantém relativamente constante a quantidade de água no organismo. </a:t>
            </a:r>
            <a:endParaRPr lang="pt-PT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PT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800" b="1" dirty="0" smtClean="0">
                <a:latin typeface="Arial" pitchFamily="34" charset="0"/>
                <a:cs typeface="Arial" pitchFamily="34" charset="0"/>
              </a:rPr>
              <a:t>Ingressos:</a:t>
            </a:r>
          </a:p>
          <a:p>
            <a:pPr algn="just"/>
            <a:r>
              <a:rPr lang="pt-PT" sz="2800" dirty="0" smtClean="0">
                <a:latin typeface="Arial" pitchFamily="34" charset="0"/>
                <a:cs typeface="Arial" pitchFamily="34" charset="0"/>
              </a:rPr>
              <a:t>Fontes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principais pelas que se obtêm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líquidos. </a:t>
            </a:r>
          </a:p>
          <a:p>
            <a:pPr algn="just"/>
            <a:endParaRPr lang="pt-PT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Líquidos ingeridos: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1000 a 1 500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ml;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Alimentos:                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900 a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1 000 ml; 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Oxidação metabólica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: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200 a 400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ml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Ingresso total:          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2 100 a 2 900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ml.</a:t>
            </a:r>
          </a:p>
          <a:p>
            <a:pPr algn="just"/>
            <a:endParaRPr lang="pt-PT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800" b="1" dirty="0" smtClean="0">
                <a:latin typeface="Arial" pitchFamily="34" charset="0"/>
                <a:cs typeface="Arial" pitchFamily="34" charset="0"/>
              </a:rPr>
              <a:t>Eliminações: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pt-PT" sz="28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líquido se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perde. Este é através da: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Urina:                                  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1000 a 1 500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ml;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Sedimentos fecais:                100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a  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200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ml;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Pele:                                      600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a 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700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ml;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Pulmões:                              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400 a  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 500 ml.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Total: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                                  2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100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a  2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900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ml.</a:t>
            </a:r>
          </a:p>
          <a:p>
            <a:pPr algn="just"/>
            <a:endParaRPr lang="pt-PT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Osmose:</a:t>
            </a:r>
          </a:p>
          <a:p>
            <a:pPr algn="just"/>
            <a:r>
              <a:rPr lang="pt-PT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a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passagem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da água de uma zona de maior concentração a uma de menor concentração. </a:t>
            </a:r>
            <a:endParaRPr lang="pt-PT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Alterações do balanço hídrico:</a:t>
            </a:r>
          </a:p>
          <a:p>
            <a:pPr algn="just"/>
            <a:r>
              <a:rPr lang="pt-PT" sz="2800" dirty="0" smtClean="0">
                <a:latin typeface="Arial" pitchFamily="34" charset="0"/>
                <a:cs typeface="Arial" pitchFamily="34" charset="0"/>
              </a:rPr>
              <a:t>Os  principais transtornos que se  podem apresentar no balanço hídrico são as </a:t>
            </a:r>
            <a:r>
              <a:rPr lang="pt-P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DESIDRATAÇÕES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endParaRPr lang="pt-PT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800" u="sng" dirty="0" smtClean="0">
                <a:latin typeface="Arial" pitchFamily="34" charset="0"/>
                <a:cs typeface="Arial" pitchFamily="34" charset="0"/>
              </a:rPr>
              <a:t>Tipos de desidratação: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Desidratação </a:t>
            </a:r>
            <a:r>
              <a:rPr lang="pt-P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hipertónica: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É quando se produz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maior perca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de água que de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soluto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(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Não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mais de 150 mq/l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Desidratação </a:t>
            </a:r>
            <a:r>
              <a:rPr lang="pt-P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hipotónica: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É quando se produz mais perdidas de soluto que de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água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(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Não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menos de 130 mq/l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Desidratação </a:t>
            </a:r>
            <a:r>
              <a:rPr lang="pt-P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isotónica: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É quando a perdida de água e de soluto é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proporcional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vão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entre 130 e 150 mq/l). </a:t>
            </a:r>
            <a:endParaRPr lang="pt-PT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PT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800" u="sng" dirty="0">
                <a:latin typeface="Arial" pitchFamily="34" charset="0"/>
                <a:cs typeface="Arial" pitchFamily="34" charset="0"/>
              </a:rPr>
              <a:t>Tipos de Balanço </a:t>
            </a:r>
            <a:r>
              <a:rPr lang="pt-PT" sz="2800" u="sng" dirty="0" smtClean="0">
                <a:latin typeface="Arial" pitchFamily="34" charset="0"/>
                <a:cs typeface="Arial" pitchFamily="34" charset="0"/>
              </a:rPr>
              <a:t>Hidrico</a:t>
            </a:r>
            <a:r>
              <a:rPr lang="pt-PT" sz="2800" u="sng" dirty="0">
                <a:latin typeface="Arial" pitchFamily="34" charset="0"/>
                <a:cs typeface="Arial" pitchFamily="34" charset="0"/>
              </a:rPr>
              <a:t>:</a:t>
            </a:r>
            <a:endParaRPr lang="pt-PT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800" b="1" dirty="0" smtClean="0">
                <a:latin typeface="Arial" pitchFamily="34" charset="0"/>
                <a:cs typeface="Arial" pitchFamily="34" charset="0"/>
              </a:rPr>
              <a:t>Balanço </a:t>
            </a:r>
            <a:r>
              <a:rPr lang="pt-PT" sz="2800" b="1" dirty="0">
                <a:latin typeface="Arial" pitchFamily="34" charset="0"/>
                <a:cs typeface="Arial" pitchFamily="34" charset="0"/>
              </a:rPr>
              <a:t>Hídrico: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 Igual quantidade de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ingressos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e de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eliminações.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t-PT" sz="2800" b="0" i="0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Balanço negativo ou desidratação</a:t>
            </a:r>
            <a:r>
              <a:rPr kumimoji="0" lang="pt-PT" sz="2800" b="0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 Quando os eliminações superam os ingressos.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t-PT" sz="2800" b="0" i="0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Balanço positivo, hiperhidratação ou intoxicação hídrica:</a:t>
            </a:r>
            <a:r>
              <a:rPr kumimoji="0" lang="pt-PT" sz="2800" b="0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Produz-se quando há maior quantidade de ingressos que a possibilidade real de excreção renal.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pt-PT" sz="2800" dirty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sz="2800" b="1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Principais alteraçoes electrolíticas: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Valores normais do Ionograma:</a:t>
            </a:r>
            <a:endParaRPr kumimoji="0" lang="pt-PT" sz="4000" b="0" i="0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0" y="3643314"/>
          <a:ext cx="9144000" cy="31337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50297"/>
                <a:gridCol w="3393273"/>
                <a:gridCol w="350043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pt-PT" sz="2800" dirty="0" smtClean="0">
                          <a:latin typeface="Arial" pitchFamily="34" charset="0"/>
                          <a:cs typeface="Arial" pitchFamily="34" charset="0"/>
                        </a:rPr>
                        <a:t>Ions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2800" b="1" dirty="0" smtClean="0">
                          <a:latin typeface="Arial" pitchFamily="34" charset="0"/>
                          <a:cs typeface="Arial" pitchFamily="34" charset="0"/>
                        </a:rPr>
                        <a:t>Valores normais</a:t>
                      </a:r>
                      <a:endParaRPr lang="es-ES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42932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800" b="1" dirty="0" smtClean="0">
                          <a:latin typeface="Arial" pitchFamily="34" charset="0"/>
                          <a:cs typeface="Arial" pitchFamily="34" charset="0"/>
                        </a:rPr>
                        <a:t>LEC</a:t>
                      </a:r>
                      <a:endParaRPr lang="es-ES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800" b="1" dirty="0" smtClean="0">
                          <a:latin typeface="Arial" pitchFamily="34" charset="0"/>
                          <a:cs typeface="Arial" pitchFamily="34" charset="0"/>
                        </a:rPr>
                        <a:t>LIC</a:t>
                      </a:r>
                      <a:endParaRPr lang="es-ES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800" dirty="0" smtClean="0">
                          <a:latin typeface="Arial" pitchFamily="34" charset="0"/>
                          <a:cs typeface="Arial" pitchFamily="34" charset="0"/>
                        </a:rPr>
                        <a:t>Na</a:t>
                      </a:r>
                      <a:r>
                        <a:rPr lang="pt-PT" sz="2800" baseline="30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charset="0"/>
                        </a:rPr>
                        <a:t>130 a 150 </a:t>
                      </a:r>
                      <a:r>
                        <a:rPr lang="es-ES" sz="2800" dirty="0" err="1" smtClean="0">
                          <a:latin typeface="Arial" charset="0"/>
                        </a:rPr>
                        <a:t>mq</a:t>
                      </a:r>
                      <a:r>
                        <a:rPr lang="es-ES" sz="2800" dirty="0" smtClean="0">
                          <a:latin typeface="Arial" charset="0"/>
                        </a:rPr>
                        <a:t>/l 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charset="0"/>
                        </a:rPr>
                        <a:t>10 </a:t>
                      </a:r>
                      <a:r>
                        <a:rPr lang="es-ES" sz="2800" dirty="0" err="1" smtClean="0">
                          <a:latin typeface="Arial" charset="0"/>
                        </a:rPr>
                        <a:t>mq</a:t>
                      </a:r>
                      <a:r>
                        <a:rPr lang="es-ES" sz="2800" dirty="0" smtClean="0">
                          <a:latin typeface="Arial" charset="0"/>
                        </a:rPr>
                        <a:t>/l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800" dirty="0" smtClean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  <a:r>
                        <a:rPr lang="pt-PT" sz="2800" baseline="30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charset="0"/>
                        </a:rPr>
                        <a:t>3,5 a  5 </a:t>
                      </a:r>
                      <a:r>
                        <a:rPr lang="es-ES" sz="2800" dirty="0" err="1" smtClean="0">
                          <a:latin typeface="Arial" charset="0"/>
                        </a:rPr>
                        <a:t>mq</a:t>
                      </a:r>
                      <a:r>
                        <a:rPr lang="es-ES" sz="2800" dirty="0" smtClean="0">
                          <a:latin typeface="Arial" charset="0"/>
                        </a:rPr>
                        <a:t>/l 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charset="0"/>
                        </a:rPr>
                        <a:t>141 </a:t>
                      </a:r>
                      <a:r>
                        <a:rPr lang="es-ES" sz="2800" dirty="0" err="1" smtClean="0">
                          <a:latin typeface="Arial" charset="0"/>
                        </a:rPr>
                        <a:t>mq</a:t>
                      </a:r>
                      <a:r>
                        <a:rPr lang="es-ES" sz="2800" dirty="0" smtClean="0">
                          <a:latin typeface="Arial" charset="0"/>
                        </a:rPr>
                        <a:t>/l</a:t>
                      </a:r>
                      <a:endParaRPr lang="pt-PT" sz="28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800" dirty="0" smtClean="0">
                          <a:latin typeface="Arial" pitchFamily="34" charset="0"/>
                          <a:cs typeface="Arial" pitchFamily="34" charset="0"/>
                        </a:rPr>
                        <a:t>Ca</a:t>
                      </a:r>
                      <a:r>
                        <a:rPr lang="pt-PT" sz="2800" baseline="30000" dirty="0" smtClean="0">
                          <a:latin typeface="Arial" pitchFamily="34" charset="0"/>
                          <a:cs typeface="Arial" pitchFamily="34" charset="0"/>
                        </a:rPr>
                        <a:t>2+</a:t>
                      </a:r>
                      <a:r>
                        <a:rPr lang="pt-PT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charset="0"/>
                        </a:rPr>
                        <a:t>8,8 a  10,5mq/l 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charset="0"/>
                        </a:rPr>
                        <a:t>-de 1</a:t>
                      </a:r>
                      <a:endParaRPr lang="pt-PT" sz="28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800" dirty="0" smtClean="0">
                          <a:latin typeface="Arial" pitchFamily="34" charset="0"/>
                          <a:cs typeface="Arial" pitchFamily="34" charset="0"/>
                        </a:rPr>
                        <a:t>Mg</a:t>
                      </a:r>
                      <a:r>
                        <a:rPr lang="pt-PT" sz="2800" baseline="30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charset="0"/>
                        </a:rPr>
                        <a:t>1,5 a 2,5mq/l 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charset="0"/>
                        </a:rPr>
                        <a:t>58 </a:t>
                      </a:r>
                      <a:r>
                        <a:rPr lang="es-ES" sz="2800" dirty="0" err="1" smtClean="0">
                          <a:latin typeface="Arial" charset="0"/>
                        </a:rPr>
                        <a:t>mq</a:t>
                      </a:r>
                      <a:r>
                        <a:rPr lang="es-ES" sz="2800" dirty="0" smtClean="0">
                          <a:latin typeface="Arial" charset="0"/>
                        </a:rPr>
                        <a:t>/l</a:t>
                      </a:r>
                      <a:endParaRPr lang="pt-PT" sz="28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0" y="0"/>
          <a:ext cx="9144000" cy="261557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50297"/>
                <a:gridCol w="3393273"/>
                <a:gridCol w="350043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pt-PT" sz="2800" dirty="0" smtClean="0">
                          <a:latin typeface="Arial" pitchFamily="34" charset="0"/>
                          <a:cs typeface="Arial" pitchFamily="34" charset="0"/>
                        </a:rPr>
                        <a:t>Ions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2800" b="1" dirty="0" smtClean="0">
                          <a:latin typeface="Arial" pitchFamily="34" charset="0"/>
                          <a:cs typeface="Arial" pitchFamily="34" charset="0"/>
                        </a:rPr>
                        <a:t>Valores normais</a:t>
                      </a:r>
                      <a:endParaRPr lang="es-ES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42932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800" b="1" dirty="0" smtClean="0">
                          <a:latin typeface="Arial" pitchFamily="34" charset="0"/>
                          <a:cs typeface="Arial" pitchFamily="34" charset="0"/>
                        </a:rPr>
                        <a:t>LEC</a:t>
                      </a:r>
                      <a:endParaRPr lang="es-ES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800" b="1" dirty="0" smtClean="0">
                          <a:latin typeface="Arial" pitchFamily="34" charset="0"/>
                          <a:cs typeface="Arial" pitchFamily="34" charset="0"/>
                        </a:rPr>
                        <a:t>LIC</a:t>
                      </a:r>
                      <a:endParaRPr lang="es-ES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800" dirty="0" smtClean="0">
                          <a:latin typeface="Arial" pitchFamily="34" charset="0"/>
                          <a:cs typeface="Arial" pitchFamily="34" charset="0"/>
                        </a:rPr>
                        <a:t>Cl</a:t>
                      </a:r>
                      <a:r>
                        <a:rPr lang="pt-PT" sz="2800" baseline="30000" dirty="0" smtClean="0">
                          <a:latin typeface="Arial" pitchFamily="34" charset="0"/>
                          <a:cs typeface="Arial" pitchFamily="34" charset="0"/>
                        </a:rPr>
                        <a:t>¯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charset="0"/>
                        </a:rPr>
                        <a:t>101 a  103 </a:t>
                      </a:r>
                      <a:r>
                        <a:rPr lang="es-ES" sz="2800" dirty="0" err="1" smtClean="0">
                          <a:latin typeface="Arial" charset="0"/>
                        </a:rPr>
                        <a:t>mq</a:t>
                      </a:r>
                      <a:r>
                        <a:rPr lang="es-ES" sz="2800" dirty="0" smtClean="0">
                          <a:latin typeface="Arial" charset="0"/>
                        </a:rPr>
                        <a:t>/l 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charset="0"/>
                        </a:rPr>
                        <a:t>4 </a:t>
                      </a:r>
                      <a:r>
                        <a:rPr lang="es-ES" sz="2800" dirty="0" err="1" smtClean="0">
                          <a:latin typeface="Arial" charset="0"/>
                        </a:rPr>
                        <a:t>mq</a:t>
                      </a:r>
                      <a:r>
                        <a:rPr lang="es-ES" sz="2800" dirty="0" smtClean="0">
                          <a:latin typeface="Arial" charset="0"/>
                        </a:rPr>
                        <a:t>/l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2800" dirty="0" smtClean="0">
                          <a:latin typeface="Arial" charset="0"/>
                        </a:rPr>
                        <a:t>HCO3</a:t>
                      </a:r>
                      <a:r>
                        <a:rPr lang="pt-PT" sz="2800" baseline="30000" dirty="0" smtClean="0">
                          <a:latin typeface="Arial" pitchFamily="34" charset="0"/>
                          <a:cs typeface="Arial" pitchFamily="34" charset="0"/>
                        </a:rPr>
                        <a:t>¯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charset="0"/>
                        </a:rPr>
                        <a:t>28 </a:t>
                      </a:r>
                      <a:r>
                        <a:rPr lang="es-ES" sz="2800" dirty="0" err="1" smtClean="0">
                          <a:latin typeface="Arial" charset="0"/>
                        </a:rPr>
                        <a:t>mq</a:t>
                      </a:r>
                      <a:r>
                        <a:rPr lang="es-ES" sz="2800" dirty="0" smtClean="0">
                          <a:latin typeface="Arial" charset="0"/>
                        </a:rPr>
                        <a:t>/l 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charset="0"/>
                        </a:rPr>
                        <a:t>10</a:t>
                      </a:r>
                      <a:r>
                        <a:rPr lang="es-ES" sz="2800" baseline="0" dirty="0" smtClean="0">
                          <a:latin typeface="Arial" charset="0"/>
                        </a:rPr>
                        <a:t> </a:t>
                      </a:r>
                      <a:r>
                        <a:rPr lang="es-ES" sz="2800" dirty="0" err="1" smtClean="0">
                          <a:latin typeface="Arial" charset="0"/>
                        </a:rPr>
                        <a:t>mq</a:t>
                      </a:r>
                      <a:r>
                        <a:rPr lang="es-ES" sz="2800" dirty="0" smtClean="0">
                          <a:latin typeface="Arial" charset="0"/>
                        </a:rPr>
                        <a:t>/l</a:t>
                      </a:r>
                      <a:endParaRPr lang="pt-PT" sz="28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2800" dirty="0" smtClean="0">
                          <a:latin typeface="Arial" charset="0"/>
                        </a:rPr>
                        <a:t>Fosfatos 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charset="0"/>
                        </a:rPr>
                        <a:t>4 </a:t>
                      </a:r>
                      <a:r>
                        <a:rPr lang="es-ES" sz="2800" dirty="0" err="1" smtClean="0">
                          <a:latin typeface="Arial" charset="0"/>
                        </a:rPr>
                        <a:t>mq</a:t>
                      </a:r>
                      <a:r>
                        <a:rPr lang="es-ES" sz="2800" dirty="0" smtClean="0">
                          <a:latin typeface="Arial" charset="0"/>
                        </a:rPr>
                        <a:t>/l 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dirty="0" smtClean="0">
                          <a:latin typeface="Arial" charset="0"/>
                        </a:rPr>
                        <a:t>75 </a:t>
                      </a:r>
                      <a:r>
                        <a:rPr lang="es-ES" sz="2800" dirty="0" err="1" smtClean="0">
                          <a:latin typeface="Arial" charset="0"/>
                        </a:rPr>
                        <a:t>mq</a:t>
                      </a:r>
                      <a:r>
                        <a:rPr lang="es-ES" sz="2800" dirty="0" smtClean="0">
                          <a:latin typeface="Arial" charset="0"/>
                        </a:rPr>
                        <a:t>/l </a:t>
                      </a:r>
                      <a:endParaRPr lang="pt-PT" sz="28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 flipH="1">
            <a:off x="0" y="2928934"/>
            <a:ext cx="914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pt-PT" sz="2800" b="1" dirty="0" smtClean="0">
                <a:latin typeface="Arial" pitchFamily="34" charset="0"/>
                <a:cs typeface="Arial" pitchFamily="34" charset="0"/>
              </a:rPr>
              <a:t>Principais alterações electrolíticas:</a:t>
            </a:r>
          </a:p>
          <a:p>
            <a:pPr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Hipernatremia: Na</a:t>
            </a:r>
            <a:r>
              <a:rPr lang="pt-PT" sz="2800" baseline="30000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&gt; 150 mq/l;</a:t>
            </a:r>
          </a:p>
          <a:p>
            <a:pPr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Hiponatremia: Na</a:t>
            </a:r>
            <a:r>
              <a:rPr lang="pt-PT" sz="2800" baseline="30000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&lt; 130 mq/l;</a:t>
            </a:r>
          </a:p>
          <a:p>
            <a:pPr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Hiperpotasemia: K</a:t>
            </a:r>
            <a:r>
              <a:rPr lang="pt-PT" sz="2800" baseline="30000" dirty="0" smtClean="0">
                <a:latin typeface="Arial" pitchFamily="34" charset="0"/>
                <a:cs typeface="Arial" pitchFamily="34" charset="0"/>
              </a:rPr>
              <a:t> +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&gt; 5 mq/l;</a:t>
            </a:r>
          </a:p>
          <a:p>
            <a:pPr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Hipopotasemia: K</a:t>
            </a:r>
            <a:r>
              <a:rPr lang="pt-PT" sz="2800" baseline="30000" dirty="0" smtClean="0">
                <a:latin typeface="Arial" pitchFamily="34" charset="0"/>
                <a:cs typeface="Arial" pitchFamily="34" charset="0"/>
              </a:rPr>
              <a:t> +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&lt; 3,5 mq/l; </a:t>
            </a:r>
          </a:p>
          <a:p>
            <a:pPr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Hiperclasemia: Ca</a:t>
            </a:r>
            <a:r>
              <a:rPr lang="pt-PT" sz="2800" baseline="30000" dirty="0" smtClean="0">
                <a:latin typeface="Arial" pitchFamily="34" charset="0"/>
                <a:cs typeface="Arial" pitchFamily="34" charset="0"/>
              </a:rPr>
              <a:t> 2+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&gt; 10,5 mq/l:</a:t>
            </a:r>
          </a:p>
          <a:p>
            <a:pPr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Hipocalsemia: Ca</a:t>
            </a:r>
            <a:r>
              <a:rPr lang="pt-PT" sz="2800" baseline="30000" dirty="0" smtClean="0">
                <a:latin typeface="Arial" pitchFamily="34" charset="0"/>
                <a:cs typeface="Arial" pitchFamily="34" charset="0"/>
              </a:rPr>
              <a:t> 2+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&lt; 8,8 mq/l:</a:t>
            </a:r>
          </a:p>
          <a:p>
            <a:pPr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Hipermagnesemia: Mg</a:t>
            </a:r>
            <a:r>
              <a:rPr lang="pt-PT" sz="2800" baseline="30000" dirty="0" smtClean="0">
                <a:latin typeface="Arial" pitchFamily="34" charset="0"/>
                <a:cs typeface="Arial" pitchFamily="34" charset="0"/>
              </a:rPr>
              <a:t> +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&gt; 2.5 mq/l:</a:t>
            </a:r>
          </a:p>
          <a:p>
            <a:pPr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Hipomagnesemia: : Mg</a:t>
            </a:r>
            <a:r>
              <a:rPr lang="pt-PT" sz="2800" baseline="30000" dirty="0" smtClean="0">
                <a:latin typeface="Arial" pitchFamily="34" charset="0"/>
                <a:cs typeface="Arial" pitchFamily="34" charset="0"/>
              </a:rPr>
              <a:t> +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 &lt; 1,5 mq/l; etc.</a:t>
            </a:r>
          </a:p>
          <a:p>
            <a:endParaRPr lang="pt-PT" sz="2800" dirty="0" smtClean="0">
              <a:latin typeface="Arial" pitchFamily="34" charset="0"/>
              <a:cs typeface="Arial" pitchFamily="34" charset="0"/>
            </a:endParaRPr>
          </a:p>
          <a:p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85720" y="2142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785786" y="928670"/>
          <a:ext cx="7620000" cy="3535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86082"/>
                <a:gridCol w="4833918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PT" sz="2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Variavéis</a:t>
                      </a:r>
                      <a:r>
                        <a:rPr lang="pt-PT" sz="28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gasométricas</a:t>
                      </a:r>
                      <a:endParaRPr lang="es-ES" sz="2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2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Valores</a:t>
                      </a:r>
                      <a:r>
                        <a:rPr lang="pt-PT" sz="28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normais (sangue arterial)</a:t>
                      </a:r>
                      <a:endParaRPr lang="es-ES" sz="2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ES" sz="2800" dirty="0" err="1" smtClean="0">
                          <a:latin typeface="Arial" pitchFamily="34" charset="0"/>
                          <a:cs typeface="Arial" pitchFamily="34" charset="0"/>
                        </a:rPr>
                        <a:t>Ph</a:t>
                      </a:r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   7,35            a       7,45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PCO</a:t>
                      </a:r>
                      <a:r>
                        <a:rPr lang="es-ES" sz="2800" baseline="-25000" dirty="0" smtClean="0"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endParaRPr lang="es-ES" sz="2800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 35 mm/Hg    a     45 mm/Hg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PT" sz="2800" dirty="0" smtClean="0">
                          <a:latin typeface="Arial" pitchFamily="34" charset="0"/>
                          <a:cs typeface="Arial" pitchFamily="34" charset="0"/>
                        </a:rPr>
                        <a:t>PO</a:t>
                      </a:r>
                      <a:r>
                        <a:rPr lang="pt-PT" sz="2800" baseline="-250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 95 mm/Hg  a     100 mm/Hg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EB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± 2,5 </a:t>
                      </a:r>
                      <a:r>
                        <a:rPr lang="es-ES" sz="2800" dirty="0" err="1" smtClean="0">
                          <a:latin typeface="Arial" pitchFamily="34" charset="0"/>
                          <a:cs typeface="Arial" pitchFamily="34" charset="0"/>
                        </a:rPr>
                        <a:t>mq</a:t>
                      </a:r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/l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PT" sz="2800" dirty="0" smtClean="0">
                          <a:latin typeface="Arial" pitchFamily="34" charset="0"/>
                          <a:cs typeface="Arial" pitchFamily="34" charset="0"/>
                        </a:rPr>
                        <a:t>BE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 21 </a:t>
                      </a:r>
                      <a:r>
                        <a:rPr lang="es-ES" sz="2800" dirty="0" err="1" smtClean="0">
                          <a:latin typeface="Arial" pitchFamily="34" charset="0"/>
                          <a:cs typeface="Arial" pitchFamily="34" charset="0"/>
                        </a:rPr>
                        <a:t>mq</a:t>
                      </a:r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/l       a       25 </a:t>
                      </a:r>
                      <a:r>
                        <a:rPr lang="es-ES" sz="2800" dirty="0" err="1" smtClean="0">
                          <a:latin typeface="Arial" pitchFamily="34" charset="0"/>
                          <a:cs typeface="Arial" pitchFamily="34" charset="0"/>
                        </a:rPr>
                        <a:t>mq</a:t>
                      </a:r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/l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0" y="0"/>
            <a:ext cx="67778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 smtClean="0">
                <a:latin typeface="Arial" pitchFamily="34" charset="0"/>
                <a:cs typeface="Arial" pitchFamily="34" charset="0"/>
              </a:rPr>
              <a:t>Alterações do equilíbrio azedo-básico:</a:t>
            </a:r>
          </a:p>
          <a:p>
            <a:r>
              <a:rPr lang="pt-PT" sz="2800" dirty="0" smtClean="0">
                <a:latin typeface="Arial" pitchFamily="34" charset="0"/>
                <a:cs typeface="Arial" pitchFamily="34" charset="0"/>
              </a:rPr>
              <a:t>Valores normais em uma gasometria: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0" y="4611231"/>
            <a:ext cx="620073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2800" b="1" dirty="0" smtClean="0">
                <a:latin typeface="Arial" pitchFamily="34" charset="0"/>
                <a:cs typeface="Arial" pitchFamily="34" charset="0"/>
              </a:rPr>
              <a:t>Principais alterações electrolíticas: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Acidose metabólica;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Acidose respiratória;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Alcalose metabólica e</a:t>
            </a:r>
          </a:p>
          <a:p>
            <a:pPr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Alcalose respiratória.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Acidose Metabólica: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Produz-se quando há excesso de azedo forte ou uma perdida de uma base forte.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Ph se encontra &lt; 7.45 em sangue arterial;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padrão de bicarbonato (B) &lt; 21;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excesso de bases (EB&lt; de 2,5.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PCO</a:t>
            </a:r>
            <a:r>
              <a:rPr lang="pt-BR" sz="2800" baseline="-250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e o PO</a:t>
            </a:r>
            <a:r>
              <a:rPr lang="pt-BR" sz="28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podem estar normais.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Acidose Respiratória: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Produz-se quando há excesso de azedo forte ou uma perdida de uma base forte.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Ph se encontra por debaixo de 7.45 em sangue arterial;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Valor do PCO</a:t>
            </a:r>
            <a:r>
              <a:rPr lang="pt-BR" sz="28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&gt; 45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mq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/l e o valor do PO</a:t>
            </a:r>
            <a:r>
              <a:rPr lang="pt-BR" sz="28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&gt; 100 mm/Hg; O bicarbonato e as buffer de base podem estar normais.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Alcalose Metabólica: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Produz-se quando há um ganho de uma base forte ou se perde um azedo forte.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 O valor do Ph &gt; 7,45;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Os valores do bicarbonato padrão (B) &gt; 25 e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excesso de bases (EB) é mais de 2,5. 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Alcalose Respiratória: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Produz-se quando há um ganho de uma base forte ou se perde um azedo forte.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valor do Ph está &gt; de 7,45;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Os valores do PCO</a:t>
            </a:r>
            <a:r>
              <a:rPr lang="pt-BR" sz="28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estão &lt; 35 mm/Hg e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Os valores do PO</a:t>
            </a:r>
            <a:r>
              <a:rPr lang="pt-BR" sz="28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estão por debaixo de 95.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975</Words>
  <Application>Microsoft Office PowerPoint</Application>
  <PresentationFormat>Apresentação no Ecrã (4:3)</PresentationFormat>
  <Paragraphs>140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2" baseType="lpstr">
      <vt:lpstr>Tema de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REPARTIÇÃO DA SAÚDE</cp:lastModifiedBy>
  <cp:revision>13</cp:revision>
  <dcterms:created xsi:type="dcterms:W3CDTF">2015-10-24T21:32:11Z</dcterms:created>
  <dcterms:modified xsi:type="dcterms:W3CDTF">2015-11-21T23:04:56Z</dcterms:modified>
</cp:coreProperties>
</file>