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46" d="100"/>
          <a:sy n="46" d="100"/>
        </p:scale>
        <p:origin x="-226" y="2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A3E2B-BAB9-4CFC-9CF4-A9DEB8582FBD}" type="datetimeFigureOut">
              <a:rPr lang="es-ES" smtClean="0"/>
              <a:pPr/>
              <a:t>05/10/2015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21753-53A8-466F-89D3-D849BC2E1D1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A3E2B-BAB9-4CFC-9CF4-A9DEB8582FBD}" type="datetimeFigureOut">
              <a:rPr lang="es-ES" smtClean="0"/>
              <a:pPr/>
              <a:t>05/10/2015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21753-53A8-466F-89D3-D849BC2E1D1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A3E2B-BAB9-4CFC-9CF4-A9DEB8582FBD}" type="datetimeFigureOut">
              <a:rPr lang="es-ES" smtClean="0"/>
              <a:pPr/>
              <a:t>05/10/2015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21753-53A8-466F-89D3-D849BC2E1D1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A3E2B-BAB9-4CFC-9CF4-A9DEB8582FBD}" type="datetimeFigureOut">
              <a:rPr lang="es-ES" smtClean="0"/>
              <a:pPr/>
              <a:t>05/10/2015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21753-53A8-466F-89D3-D849BC2E1D1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A3E2B-BAB9-4CFC-9CF4-A9DEB8582FBD}" type="datetimeFigureOut">
              <a:rPr lang="es-ES" smtClean="0"/>
              <a:pPr/>
              <a:t>05/10/2015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21753-53A8-466F-89D3-D849BC2E1D1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A3E2B-BAB9-4CFC-9CF4-A9DEB8582FBD}" type="datetimeFigureOut">
              <a:rPr lang="es-ES" smtClean="0"/>
              <a:pPr/>
              <a:t>05/10/2015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21753-53A8-466F-89D3-D849BC2E1D1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A3E2B-BAB9-4CFC-9CF4-A9DEB8582FBD}" type="datetimeFigureOut">
              <a:rPr lang="es-ES" smtClean="0"/>
              <a:pPr/>
              <a:t>05/10/2015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21753-53A8-466F-89D3-D849BC2E1D1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A3E2B-BAB9-4CFC-9CF4-A9DEB8582FBD}" type="datetimeFigureOut">
              <a:rPr lang="es-ES" smtClean="0"/>
              <a:pPr/>
              <a:t>05/10/2015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21753-53A8-466F-89D3-D849BC2E1D1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A3E2B-BAB9-4CFC-9CF4-A9DEB8582FBD}" type="datetimeFigureOut">
              <a:rPr lang="es-ES" smtClean="0"/>
              <a:pPr/>
              <a:t>05/10/2015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21753-53A8-466F-89D3-D849BC2E1D1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A3E2B-BAB9-4CFC-9CF4-A9DEB8582FBD}" type="datetimeFigureOut">
              <a:rPr lang="es-ES" smtClean="0"/>
              <a:pPr/>
              <a:t>05/10/2015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21753-53A8-466F-89D3-D849BC2E1D1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A3E2B-BAB9-4CFC-9CF4-A9DEB8582FBD}" type="datetimeFigureOut">
              <a:rPr lang="es-ES" smtClean="0"/>
              <a:pPr/>
              <a:t>05/10/2015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21753-53A8-466F-89D3-D849BC2E1D1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A3E2B-BAB9-4CFC-9CF4-A9DEB8582FBD}" type="datetimeFigureOut">
              <a:rPr lang="es-ES" smtClean="0"/>
              <a:pPr/>
              <a:t>05/10/2015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21753-53A8-466F-89D3-D849BC2E1D1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85720" y="71414"/>
            <a:ext cx="84605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6000" b="1" dirty="0" smtClean="0"/>
              <a:t>Introdução à Enfermagem</a:t>
            </a:r>
            <a:endParaRPr lang="es-ES" sz="6000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142844" y="1000108"/>
            <a:ext cx="8929718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>
                <a:latin typeface="Arial" pitchFamily="34" charset="0"/>
                <a:cs typeface="Arial" pitchFamily="34" charset="0"/>
              </a:rPr>
              <a:t>Tema:</a:t>
            </a:r>
            <a:r>
              <a:rPr lang="pt-PT" sz="3600" dirty="0" smtClean="0">
                <a:latin typeface="Arial" pitchFamily="34" charset="0"/>
                <a:cs typeface="Arial" pitchFamily="34" charset="0"/>
              </a:rPr>
              <a:t> Necessidades básicas durante o ciclo da vida.</a:t>
            </a:r>
          </a:p>
          <a:p>
            <a:r>
              <a:rPr lang="pt-PT" sz="3600" b="1" dirty="0" smtClean="0">
                <a:latin typeface="Arial" pitchFamily="34" charset="0"/>
                <a:cs typeface="Arial" pitchFamily="34" charset="0"/>
              </a:rPr>
              <a:t>Subtema:</a:t>
            </a:r>
            <a:r>
              <a:rPr lang="pt-PT" sz="3600" dirty="0" smtClean="0">
                <a:latin typeface="Arial" pitchFamily="34" charset="0"/>
                <a:cs typeface="Arial" pitchFamily="34" charset="0"/>
              </a:rPr>
              <a:t> Natureza das necessidades.</a:t>
            </a:r>
          </a:p>
          <a:p>
            <a:r>
              <a:rPr lang="pt-PT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Sumário:</a:t>
            </a:r>
          </a:p>
          <a:p>
            <a:pPr algn="just">
              <a:buSzPct val="60000"/>
              <a:buFont typeface="Wingdings" pitchFamily="2" charset="2"/>
              <a:buChar char="q"/>
            </a:pPr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Período de </a:t>
            </a:r>
            <a:r>
              <a:rPr lang="es-ES_tradnl" sz="3200" dirty="0" err="1" smtClean="0">
                <a:latin typeface="Arial" pitchFamily="34" charset="0"/>
                <a:cs typeface="Arial" pitchFamily="34" charset="0"/>
              </a:rPr>
              <a:t>desenvolvimento</a:t>
            </a:r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 humano. </a:t>
            </a:r>
            <a:r>
              <a:rPr lang="es-ES_tradnl" sz="3200" dirty="0" err="1" smtClean="0">
                <a:latin typeface="Arial" pitchFamily="34" charset="0"/>
                <a:cs typeface="Arial" pitchFamily="34" charset="0"/>
              </a:rPr>
              <a:t>Prénatal</a:t>
            </a:r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 e </a:t>
            </a:r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posnatal.</a:t>
            </a:r>
            <a:endParaRPr lang="es-ES_tradnl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SzPct val="60000"/>
              <a:buFont typeface="Wingdings" pitchFamily="2" charset="2"/>
              <a:buChar char="q"/>
            </a:pPr>
            <a:r>
              <a:rPr lang="es-ES_tradnl" sz="3200" dirty="0" err="1" smtClean="0">
                <a:latin typeface="Arial" pitchFamily="34" charset="0"/>
                <a:cs typeface="Arial" pitchFamily="34" charset="0"/>
              </a:rPr>
              <a:t>Crescimento</a:t>
            </a:r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 e </a:t>
            </a:r>
            <a:r>
              <a:rPr lang="es-ES_tradnl" sz="3200" dirty="0" err="1" smtClean="0">
                <a:latin typeface="Arial" pitchFamily="34" charset="0"/>
                <a:cs typeface="Arial" pitchFamily="34" charset="0"/>
              </a:rPr>
              <a:t>desenvolvimento</a:t>
            </a:r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_tradnl" sz="3200" dirty="0" err="1" smtClean="0">
                <a:latin typeface="Arial" pitchFamily="34" charset="0"/>
                <a:cs typeface="Arial" pitchFamily="34" charset="0"/>
              </a:rPr>
              <a:t>psico</a:t>
            </a:r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-somático.</a:t>
            </a:r>
          </a:p>
          <a:p>
            <a:pPr algn="just">
              <a:buSzPct val="60000"/>
              <a:buFont typeface="Wingdings" pitchFamily="2" charset="2"/>
              <a:buChar char="q"/>
            </a:pPr>
            <a:r>
              <a:rPr lang="es-ES_tradnl" sz="3200" dirty="0" err="1" smtClean="0">
                <a:latin typeface="Arial" pitchFamily="34" charset="0"/>
                <a:cs typeface="Arial" pitchFamily="34" charset="0"/>
              </a:rPr>
              <a:t>Princípios</a:t>
            </a:r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 do </a:t>
            </a:r>
            <a:r>
              <a:rPr lang="es-ES_tradnl" sz="3200" dirty="0" err="1" smtClean="0">
                <a:latin typeface="Arial" pitchFamily="34" charset="0"/>
                <a:cs typeface="Arial" pitchFamily="34" charset="0"/>
              </a:rPr>
              <a:t>crescimento</a:t>
            </a:r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 e </a:t>
            </a:r>
            <a:r>
              <a:rPr lang="es-ES_tradnl" sz="3200" dirty="0" err="1" smtClean="0">
                <a:latin typeface="Arial" pitchFamily="34" charset="0"/>
                <a:cs typeface="Arial" pitchFamily="34" charset="0"/>
              </a:rPr>
              <a:t>desenvolvimento</a:t>
            </a:r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SzPct val="60000"/>
              <a:buFont typeface="Wingdings" pitchFamily="2" charset="2"/>
              <a:buChar char="q"/>
            </a:pPr>
            <a:r>
              <a:rPr lang="es-ES_tradnl" sz="3200" dirty="0" err="1" smtClean="0">
                <a:latin typeface="Arial" pitchFamily="34" charset="0"/>
                <a:cs typeface="Arial" pitchFamily="34" charset="0"/>
              </a:rPr>
              <a:t>Fatores</a:t>
            </a:r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 que </a:t>
            </a:r>
            <a:r>
              <a:rPr lang="es-ES_tradnl" sz="3200" dirty="0" err="1" smtClean="0">
                <a:latin typeface="Arial" pitchFamily="34" charset="0"/>
                <a:cs typeface="Arial" pitchFamily="34" charset="0"/>
              </a:rPr>
              <a:t>afectam</a:t>
            </a:r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es-ES_tradnl" sz="3200" dirty="0" err="1" smtClean="0">
                <a:latin typeface="Arial" pitchFamily="34" charset="0"/>
                <a:cs typeface="Arial" pitchFamily="34" charset="0"/>
              </a:rPr>
              <a:t>crescimento</a:t>
            </a:r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 e </a:t>
            </a:r>
            <a:r>
              <a:rPr lang="es-ES_tradnl" sz="3200" dirty="0" err="1" smtClean="0">
                <a:latin typeface="Arial" pitchFamily="34" charset="0"/>
                <a:cs typeface="Arial" pitchFamily="34" charset="0"/>
              </a:rPr>
              <a:t>desenvolvimento</a:t>
            </a:r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s-ES" sz="3600" dirty="0" smtClean="0">
                <a:latin typeface="Arial" pitchFamily="34" charset="0"/>
                <a:cs typeface="Arial" pitchFamily="34" charset="0"/>
              </a:rPr>
              <a:t> </a:t>
            </a:r>
            <a:endParaRPr lang="pt-PT" sz="36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2844" y="-24"/>
            <a:ext cx="892971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b="1" dirty="0">
                <a:latin typeface="Arial" pitchFamily="34" charset="0"/>
                <a:cs typeface="Arial" pitchFamily="34" charset="0"/>
              </a:rPr>
              <a:t>Desenvolvimento: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 </a:t>
            </a:r>
            <a:endParaRPr lang="pt-BR" sz="3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600" dirty="0" smtClean="0">
                <a:latin typeface="Arial" pitchFamily="34" charset="0"/>
                <a:cs typeface="Arial" pitchFamily="34" charset="0"/>
              </a:rPr>
              <a:t>Compreende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uma série de processos, entre os que se destaca a diferenciação, que lhe proporciona à estrutura novas funções no transcurso de sua maturação. </a:t>
            </a:r>
            <a:endParaRPr lang="pt-BR" sz="36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3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600" dirty="0" smtClean="0">
                <a:latin typeface="Arial" pitchFamily="34" charset="0"/>
                <a:cs typeface="Arial" pitchFamily="34" charset="0"/>
              </a:rPr>
              <a:t>Nestes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processos se produzem mudanças estruturais e funcionais qualitativas em forma de saltos, que aumentam a complexidade do organismo, o qual adquire novas propriedades 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morfofuncionais,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distintas a original.</a:t>
            </a:r>
            <a:endParaRPr lang="es-ES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0" y="955379"/>
          <a:ext cx="9143999" cy="5831207"/>
        </p:xfrm>
        <a:graphic>
          <a:graphicData uri="http://schemas.openxmlformats.org/drawingml/2006/table">
            <a:tbl>
              <a:tblPr/>
              <a:tblGrid>
                <a:gridCol w="1285852"/>
                <a:gridCol w="2000264"/>
                <a:gridCol w="3175820"/>
                <a:gridCol w="2682063"/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Períodos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Etapa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Etapas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Idades</a:t>
                      </a:r>
                      <a:r>
                        <a:rPr kumimoji="0" lang="es-ES_tradn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756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Pré</a:t>
                      </a: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-natal.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Embrionário</a:t>
                      </a: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Prediferenciação</a:t>
                      </a: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Diferenciaçao</a:t>
                      </a: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 </a:t>
                      </a:r>
                      <a:r>
                        <a:rPr kumimoji="0" lang="es-ES_tradnl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primeiras</a:t>
                      </a: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semanas.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 – 8 semanas.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Fetal.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Crescimento</a:t>
                      </a: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 meses posteriores.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0738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posnatal</a:t>
                      </a:r>
                      <a:endParaRPr kumimoji="0" lang="es-ES_tradnl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Infância</a:t>
                      </a: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Neonatal.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Latação</a:t>
                      </a: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Pre-escolar (de </a:t>
                      </a:r>
                      <a:r>
                        <a:rPr kumimoji="0" lang="es-ES_tradnl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transição</a:t>
                      </a: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Pre-escolar.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Escolar.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Primeiro</a:t>
                      </a: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_tradnl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mês</a:t>
                      </a: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1- 12 meses.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1- 2 anos.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– 4 anos.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 – 9 anos.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Adolescência</a:t>
                      </a: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Pubertade</a:t>
                      </a:r>
                      <a:r>
                        <a:rPr kumimoji="0" lang="es-ES_tradn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– 19 anos.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756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Adulto.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Jovem</a:t>
                      </a: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Amadurecido</a:t>
                      </a: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 – 35 anos.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35– 65 anos.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403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  <a:r>
                        <a:rPr lang="es-ES" sz="2000" b="0" kern="12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nvelhecimento</a:t>
                      </a:r>
                      <a:endParaRPr kumimoji="0" lang="es-ES_trad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Velhice</a:t>
                      </a: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Senelidade</a:t>
                      </a: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65 – 74 anos.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 de 75 anos.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928662" y="142852"/>
            <a:ext cx="76963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smtClean="0">
                <a:latin typeface="Arial" pitchFamily="34" charset="0"/>
                <a:cs typeface="Arial" pitchFamily="34" charset="0"/>
              </a:rPr>
              <a:t>Períodos de desenvolvimento humano</a:t>
            </a:r>
            <a:endParaRPr lang="es-E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-24"/>
            <a:ext cx="900115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000" b="1" dirty="0" smtClean="0">
                <a:latin typeface="Arial" pitchFamily="34" charset="0"/>
                <a:cs typeface="Arial" pitchFamily="34" charset="0"/>
              </a:rPr>
              <a:t>Períodos de desenvolvimento:</a:t>
            </a:r>
          </a:p>
          <a:p>
            <a:pPr algn="just">
              <a:buFont typeface="Wingdings" pitchFamily="2" charset="2"/>
              <a:buChar char="v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Período </a:t>
            </a:r>
            <a:r>
              <a:rPr lang="pt-BR" sz="3000" dirty="0" err="1" smtClean="0">
                <a:latin typeface="Arial" pitchFamily="34" charset="0"/>
                <a:cs typeface="Arial" pitchFamily="34" charset="0"/>
              </a:rPr>
              <a:t>Pré-natal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r>
              <a:rPr lang="pt-BR" sz="3000" dirty="0" smtClean="0">
                <a:latin typeface="Arial" pitchFamily="34" charset="0"/>
                <a:cs typeface="Arial" pitchFamily="34" charset="0"/>
              </a:rPr>
              <a:t>Se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caracteriza porque tem uma duração aproximada de 40 semanas (9 meses) e o organismo tem um ritmo de crescimento mais rápido que o período </a:t>
            </a:r>
            <a:r>
              <a:rPr lang="pt-BR" sz="3000" dirty="0" err="1" smtClean="0">
                <a:latin typeface="Arial" pitchFamily="34" charset="0"/>
                <a:cs typeface="Arial" pitchFamily="34" charset="0"/>
              </a:rPr>
              <a:t>posnatal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Além disso apresenta etapas morfológicas semelhantes às que ocorrem em distintas espécies. 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3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</a:t>
            </a:r>
            <a:r>
              <a:rPr lang="pt-B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tapas</a:t>
            </a:r>
            <a:r>
              <a:rPr lang="pt-B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 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Embrionária- compreende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os 2 primeiros meses a partir da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fecundação;</a:t>
            </a:r>
          </a:p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Fetal-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abrange os 7 meses posteriores até o momento do nascimento.</a:t>
            </a:r>
            <a:endParaRPr lang="es-ES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54" y="-24"/>
            <a:ext cx="9072546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pt-BR" sz="2900" b="1" dirty="0" smtClean="0">
                <a:latin typeface="Arial" pitchFamily="34" charset="0"/>
                <a:cs typeface="Arial" pitchFamily="34" charset="0"/>
              </a:rPr>
              <a:t>Período </a:t>
            </a:r>
            <a:r>
              <a:rPr lang="pt-BR" sz="2900" b="1" dirty="0" err="1" smtClean="0">
                <a:latin typeface="Arial" pitchFamily="34" charset="0"/>
                <a:cs typeface="Arial" pitchFamily="34" charset="0"/>
              </a:rPr>
              <a:t>posnatal</a:t>
            </a:r>
            <a:r>
              <a:rPr lang="pt-BR" sz="2900" b="1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pt-BR" sz="2900" dirty="0" smtClean="0">
                <a:latin typeface="Arial" pitchFamily="34" charset="0"/>
                <a:cs typeface="Arial" pitchFamily="34" charset="0"/>
              </a:rPr>
              <a:t> </a:t>
            </a:r>
            <a:endParaRPr lang="pt-BR" sz="29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900" dirty="0" smtClean="0">
                <a:latin typeface="Arial" pitchFamily="34" charset="0"/>
                <a:cs typeface="Arial" pitchFamily="34" charset="0"/>
              </a:rPr>
              <a:t>Este se subdivide em várias etapas do momento do nascimento até a morte do indivíduo. </a:t>
            </a:r>
          </a:p>
          <a:p>
            <a:pPr algn="just"/>
            <a:r>
              <a:rPr lang="pt-BR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Etapas:</a:t>
            </a:r>
          </a:p>
          <a:p>
            <a:pPr algn="just"/>
            <a:r>
              <a:rPr lang="pt-BR" sz="2900" b="1" dirty="0" smtClean="0">
                <a:latin typeface="Arial" pitchFamily="34" charset="0"/>
                <a:cs typeface="Arial" pitchFamily="34" charset="0"/>
              </a:rPr>
              <a:t>I- Etapa do recém-nascido ou neonatal (primeiro mês):</a:t>
            </a:r>
          </a:p>
          <a:p>
            <a:pPr marL="514350" indent="-514350" algn="just"/>
            <a:r>
              <a:rPr lang="pt-BR" sz="2900" dirty="0" smtClean="0">
                <a:latin typeface="Arial" pitchFamily="34" charset="0"/>
                <a:cs typeface="Arial" pitchFamily="34" charset="0"/>
              </a:rPr>
              <a:t>(a) </a:t>
            </a:r>
            <a:r>
              <a:rPr lang="pt-BR" sz="2900" u="sng" dirty="0" smtClean="0">
                <a:latin typeface="Arial" pitchFamily="34" charset="0"/>
                <a:cs typeface="Arial" pitchFamily="34" charset="0"/>
              </a:rPr>
              <a:t>Características somáticas</a:t>
            </a:r>
            <a:r>
              <a:rPr lang="pt-BR" sz="29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algn="just">
              <a:buFont typeface="Arial" pitchFamily="34" charset="0"/>
              <a:buChar char="•"/>
            </a:pPr>
            <a:r>
              <a:rPr lang="pt-BR" sz="2900" dirty="0" smtClean="0">
                <a:latin typeface="Arial" pitchFamily="34" charset="0"/>
                <a:cs typeface="Arial" pitchFamily="34" charset="0"/>
              </a:rPr>
              <a:t>Com o nascimento se produzem mudanças funcionais importantes como o início da respiração, a circulação pulmonar e a alimentação oral; </a:t>
            </a:r>
          </a:p>
          <a:p>
            <a:pPr algn="just">
              <a:buFont typeface="Arial" pitchFamily="34" charset="0"/>
              <a:buChar char="•"/>
            </a:pPr>
            <a:r>
              <a:rPr lang="pt-BR" sz="2900" dirty="0" smtClean="0">
                <a:latin typeface="Arial" pitchFamily="34" charset="0"/>
                <a:cs typeface="Arial" pitchFamily="34" charset="0"/>
              </a:rPr>
              <a:t>O corpo do recém-nascido se diferencia extraordinariamente do adulto por sua forma e dimensões; </a:t>
            </a:r>
          </a:p>
          <a:p>
            <a:pPr algn="just">
              <a:buFont typeface="Arial" pitchFamily="34" charset="0"/>
              <a:buChar char="•"/>
            </a:pPr>
            <a:r>
              <a:rPr lang="pt-BR" sz="2900" dirty="0" smtClean="0">
                <a:latin typeface="Arial" pitchFamily="34" charset="0"/>
                <a:cs typeface="Arial" pitchFamily="34" charset="0"/>
              </a:rPr>
              <a:t>A estatura é por término meio de 50 cm.; </a:t>
            </a:r>
          </a:p>
          <a:p>
            <a:pPr algn="just">
              <a:buFont typeface="Arial" pitchFamily="34" charset="0"/>
              <a:buChar char="•"/>
            </a:pPr>
            <a:r>
              <a:rPr lang="pt-BR" sz="2900" dirty="0" smtClean="0">
                <a:latin typeface="Arial" pitchFamily="34" charset="0"/>
                <a:cs typeface="Arial" pitchFamily="34" charset="0"/>
              </a:rPr>
              <a:t>O peso oscila entre 2500 e 4000g.;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-24"/>
            <a:ext cx="9072594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A circunferência cefálica ao nascer é mais ou menos 34 cm.</a:t>
            </a:r>
          </a:p>
          <a:p>
            <a:pPr algn="just"/>
            <a:endParaRPr lang="es-ES" sz="3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(b) </a:t>
            </a:r>
            <a:r>
              <a:rPr lang="pt-BR" sz="3200" u="sng" dirty="0" smtClean="0">
                <a:latin typeface="Arial" pitchFamily="34" charset="0"/>
                <a:cs typeface="Arial" pitchFamily="34" charset="0"/>
              </a:rPr>
              <a:t>Características psicológicas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O recém-nascido dorme um médio de 20 horas diárias.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Há um conjunto de reflexos característicos nesta etapa, alguns dos quais são indispensáveis para a manutenção da vida.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Podemos agrupar estes reflexos em três subdivisões: 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1. Os que desaparecem antes dos 2 meses: 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-Encurvassem do tronco. 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-Reflexo de extensão cruzada.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149625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100" dirty="0" smtClean="0">
                <a:latin typeface="Arial" pitchFamily="34" charset="0"/>
                <a:cs typeface="Arial" pitchFamily="34" charset="0"/>
              </a:rPr>
              <a:t>2. Os que desaparecem antes dos 4 ou 5 meses: </a:t>
            </a:r>
          </a:p>
          <a:p>
            <a:pPr algn="just"/>
            <a:r>
              <a:rPr lang="pt-BR" sz="3100" dirty="0" smtClean="0">
                <a:latin typeface="Arial" pitchFamily="34" charset="0"/>
                <a:cs typeface="Arial" pitchFamily="34" charset="0"/>
              </a:rPr>
              <a:t>-Mouro ou reflexo do abraço. </a:t>
            </a:r>
          </a:p>
          <a:p>
            <a:pPr algn="just"/>
            <a:r>
              <a:rPr lang="pt-BR" sz="3100" dirty="0" smtClean="0">
                <a:latin typeface="Arial" pitchFamily="34" charset="0"/>
                <a:cs typeface="Arial" pitchFamily="34" charset="0"/>
              </a:rPr>
              <a:t>-Magnus ou tônico do pescoço. </a:t>
            </a:r>
          </a:p>
          <a:p>
            <a:pPr algn="just"/>
            <a:r>
              <a:rPr lang="pt-BR" sz="3100" dirty="0" smtClean="0">
                <a:latin typeface="Arial" pitchFamily="34" charset="0"/>
                <a:cs typeface="Arial" pitchFamily="34" charset="0"/>
              </a:rPr>
              <a:t>-Marcha. </a:t>
            </a:r>
            <a:endParaRPr lang="es-ES" sz="31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100" dirty="0" smtClean="0">
                <a:latin typeface="Arial" pitchFamily="34" charset="0"/>
                <a:cs typeface="Arial" pitchFamily="34" charset="0"/>
              </a:rPr>
              <a:t>3. Duração mais tardia: </a:t>
            </a:r>
          </a:p>
          <a:p>
            <a:pPr algn="just">
              <a:buFont typeface="Arial" pitchFamily="34" charset="0"/>
              <a:buChar char="•"/>
            </a:pPr>
            <a:r>
              <a:rPr lang="pt-BR" sz="3100" dirty="0" err="1" smtClean="0">
                <a:latin typeface="Arial" pitchFamily="34" charset="0"/>
                <a:cs typeface="Arial" pitchFamily="34" charset="0"/>
              </a:rPr>
              <a:t>Prehensão</a:t>
            </a:r>
            <a:r>
              <a:rPr lang="pt-BR" sz="3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3100" dirty="0" err="1" smtClean="0">
                <a:latin typeface="Arial" pitchFamily="34" charset="0"/>
                <a:cs typeface="Arial" pitchFamily="34" charset="0"/>
              </a:rPr>
              <a:t>palmoplantar</a:t>
            </a:r>
            <a:r>
              <a:rPr lang="pt-BR" sz="3100" dirty="0" smtClean="0">
                <a:latin typeface="Arial" pitchFamily="34" charset="0"/>
                <a:cs typeface="Arial" pitchFamily="34" charset="0"/>
              </a:rPr>
              <a:t>. Até os 6 meses.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100" dirty="0" smtClean="0">
                <a:latin typeface="Arial" pitchFamily="34" charset="0"/>
                <a:cs typeface="Arial" pitchFamily="34" charset="0"/>
              </a:rPr>
              <a:t>Cardeal ou de </a:t>
            </a:r>
            <a:r>
              <a:rPr lang="pt-BR" sz="3100" dirty="0" err="1" smtClean="0">
                <a:latin typeface="Arial" pitchFamily="34" charset="0"/>
                <a:cs typeface="Arial" pitchFamily="34" charset="0"/>
              </a:rPr>
              <a:t>hociqueo</a:t>
            </a:r>
            <a:r>
              <a:rPr lang="pt-BR" sz="3100" dirty="0" smtClean="0">
                <a:latin typeface="Arial" pitchFamily="34" charset="0"/>
                <a:cs typeface="Arial" pitchFamily="34" charset="0"/>
              </a:rPr>
              <a:t>. Até 1 ou 1.5 anos.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100" dirty="0" smtClean="0">
                <a:latin typeface="Arial" pitchFamily="34" charset="0"/>
                <a:cs typeface="Arial" pitchFamily="34" charset="0"/>
              </a:rPr>
              <a:t>Resposta tipo </a:t>
            </a:r>
            <a:r>
              <a:rPr lang="pt-BR" sz="3100" dirty="0" err="1" smtClean="0">
                <a:latin typeface="Arial" pitchFamily="34" charset="0"/>
                <a:cs typeface="Arial" pitchFamily="34" charset="0"/>
              </a:rPr>
              <a:t>Babinsky</a:t>
            </a:r>
            <a:r>
              <a:rPr lang="pt-BR" sz="3100" dirty="0" smtClean="0">
                <a:latin typeface="Arial" pitchFamily="34" charset="0"/>
                <a:cs typeface="Arial" pitchFamily="34" charset="0"/>
              </a:rPr>
              <a:t>. Até os 2 anos. </a:t>
            </a:r>
          </a:p>
          <a:p>
            <a:pPr algn="just"/>
            <a:r>
              <a:rPr lang="pt-BR" sz="3100" dirty="0" smtClean="0">
                <a:latin typeface="Arial" pitchFamily="34" charset="0"/>
                <a:cs typeface="Arial" pitchFamily="34" charset="0"/>
              </a:rPr>
              <a:t>Nesta etapa se satisfazem as necessidades vitais do recém-nascido.</a:t>
            </a:r>
          </a:p>
          <a:p>
            <a:pPr algn="just"/>
            <a:endParaRPr lang="pt-BR" sz="31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100" b="1" dirty="0" smtClean="0">
                <a:latin typeface="Arial" pitchFamily="34" charset="0"/>
                <a:cs typeface="Arial" pitchFamily="34" charset="0"/>
              </a:rPr>
              <a:t>II- Etapa de lactação (1-12 meses): </a:t>
            </a:r>
          </a:p>
          <a:p>
            <a:pPr marL="514350" indent="-514350" algn="just">
              <a:buAutoNum type="alphaLcParenBoth"/>
            </a:pPr>
            <a:r>
              <a:rPr lang="pt-BR" sz="3100" u="sng" dirty="0" smtClean="0">
                <a:latin typeface="Arial" pitchFamily="34" charset="0"/>
                <a:cs typeface="Arial" pitchFamily="34" charset="0"/>
              </a:rPr>
              <a:t>Características somáticas</a:t>
            </a:r>
            <a:r>
              <a:rPr lang="pt-BR" sz="31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514350" indent="-514350" algn="just"/>
            <a:r>
              <a:rPr lang="pt-BR" sz="3100" dirty="0" smtClean="0">
                <a:latin typeface="Arial" pitchFamily="34" charset="0"/>
                <a:cs typeface="Arial" pitchFamily="34" charset="0"/>
              </a:rPr>
              <a:t>O crescimento é rápido. Ao ano triplica o peso.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14282" y="142852"/>
          <a:ext cx="8715436" cy="25311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357718"/>
                <a:gridCol w="4357718"/>
              </a:tblGrid>
              <a:tr h="503240">
                <a:tc>
                  <a:txBody>
                    <a:bodyPr/>
                    <a:lstStyle/>
                    <a:p>
                      <a:pPr algn="ctr"/>
                      <a:r>
                        <a:rPr lang="pt-PT" sz="2800" dirty="0" smtClean="0"/>
                        <a:t>Trimestres</a:t>
                      </a:r>
                      <a:endParaRPr lang="es-ES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800" dirty="0" smtClean="0"/>
                        <a:t>Aumento de peso diario</a:t>
                      </a:r>
                      <a:endParaRPr lang="es-ES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03240">
                <a:tc>
                  <a:txBody>
                    <a:bodyPr/>
                    <a:lstStyle/>
                    <a:p>
                      <a:pPr algn="l"/>
                      <a:r>
                        <a:rPr lang="pt-PT" sz="2400" strike="noStrike" dirty="0" smtClean="0">
                          <a:latin typeface="+mj-lt"/>
                          <a:cs typeface="Arial" pitchFamily="34" charset="0"/>
                        </a:rPr>
                        <a:t>Primeiro</a:t>
                      </a:r>
                      <a:r>
                        <a:rPr lang="pt-PT" sz="2400" strike="noStrike" baseline="0" dirty="0" smtClean="0">
                          <a:latin typeface="+mj-lt"/>
                          <a:cs typeface="Arial" pitchFamily="34" charset="0"/>
                        </a:rPr>
                        <a:t> </a:t>
                      </a:r>
                      <a:endParaRPr lang="es-ES" sz="2400" strike="noStrike" dirty="0">
                        <a:latin typeface="+mj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smtClean="0"/>
                        <a:t>30 gramas</a:t>
                      </a:r>
                      <a:endParaRPr lang="es-E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03240">
                <a:tc>
                  <a:txBody>
                    <a:bodyPr/>
                    <a:lstStyle/>
                    <a:p>
                      <a:pPr algn="l"/>
                      <a:r>
                        <a:rPr lang="pt-PT" sz="2400" strike="noStrike" dirty="0" smtClean="0">
                          <a:latin typeface="+mj-lt"/>
                          <a:cs typeface="Arial" pitchFamily="34" charset="0"/>
                        </a:rPr>
                        <a:t>Segundo</a:t>
                      </a:r>
                      <a:endParaRPr lang="es-ES" sz="2400" strike="noStrike" dirty="0">
                        <a:latin typeface="+mj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smtClean="0"/>
                        <a:t>20 gramas</a:t>
                      </a:r>
                      <a:endParaRPr lang="es-E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03240">
                <a:tc>
                  <a:txBody>
                    <a:bodyPr/>
                    <a:lstStyle/>
                    <a:p>
                      <a:pPr algn="l"/>
                      <a:r>
                        <a:rPr lang="pt-PT" sz="2400" strike="noStrike" dirty="0" smtClean="0">
                          <a:latin typeface="+mj-lt"/>
                          <a:cs typeface="Arial" pitchFamily="34" charset="0"/>
                        </a:rPr>
                        <a:t>Terceiro </a:t>
                      </a:r>
                      <a:endParaRPr lang="es-ES" sz="2400" strike="noStrike" dirty="0">
                        <a:latin typeface="+mj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smtClean="0"/>
                        <a:t>15 gramas</a:t>
                      </a:r>
                      <a:endParaRPr lang="es-E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03240">
                <a:tc>
                  <a:txBody>
                    <a:bodyPr/>
                    <a:lstStyle/>
                    <a:p>
                      <a:pPr algn="l"/>
                      <a:r>
                        <a:rPr lang="pt-PT" sz="2400" strike="noStrike" dirty="0" smtClean="0">
                          <a:latin typeface="+mj-lt"/>
                          <a:cs typeface="Arial" pitchFamily="34" charset="0"/>
                        </a:rPr>
                        <a:t>Quarto </a:t>
                      </a:r>
                      <a:endParaRPr lang="es-ES" sz="2400" strike="noStrike" dirty="0">
                        <a:latin typeface="+mj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smtClean="0"/>
                        <a:t>12 gramas</a:t>
                      </a:r>
                      <a:endParaRPr lang="es-E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285720" y="3571876"/>
          <a:ext cx="8572560" cy="2346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71900"/>
                <a:gridCol w="50006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sz="2800" dirty="0" smtClean="0">
                          <a:latin typeface="+mj-lt"/>
                          <a:cs typeface="Arial" pitchFamily="34" charset="0"/>
                        </a:rPr>
                        <a:t>Trimestres</a:t>
                      </a:r>
                      <a:endParaRPr lang="es-ES" sz="2800" b="1" dirty="0">
                        <a:latin typeface="+mj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800" dirty="0" smtClean="0">
                          <a:latin typeface="+mj-lt"/>
                          <a:cs typeface="Arial" pitchFamily="34" charset="0"/>
                        </a:rPr>
                        <a:t>Aumento de estatura em cm</a:t>
                      </a:r>
                      <a:endParaRPr lang="es-ES" sz="2800" dirty="0">
                        <a:latin typeface="+mj-lt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PT" sz="2400" strike="noStrike" dirty="0" smtClean="0">
                          <a:latin typeface="+mn-lt"/>
                          <a:cs typeface="Arial" pitchFamily="34" charset="0"/>
                        </a:rPr>
                        <a:t>Primeiro</a:t>
                      </a:r>
                      <a:r>
                        <a:rPr lang="pt-PT" sz="2400" strike="noStrike" baseline="0" dirty="0" smtClean="0">
                          <a:latin typeface="+mn-lt"/>
                          <a:cs typeface="Arial" pitchFamily="34" charset="0"/>
                        </a:rPr>
                        <a:t> </a:t>
                      </a:r>
                      <a:endParaRPr lang="es-ES" sz="2400" strike="noStrike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smtClean="0">
                          <a:latin typeface="+mn-lt"/>
                        </a:rPr>
                        <a:t>9</a:t>
                      </a:r>
                      <a:endParaRPr lang="es-ES" sz="24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PT" sz="2400" strike="noStrike" dirty="0" smtClean="0">
                          <a:latin typeface="+mn-lt"/>
                          <a:cs typeface="Arial" pitchFamily="34" charset="0"/>
                        </a:rPr>
                        <a:t>Segundo</a:t>
                      </a:r>
                      <a:endParaRPr lang="es-ES" sz="2400" strike="noStrike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smtClean="0">
                          <a:latin typeface="+mn-lt"/>
                        </a:rPr>
                        <a:t>7</a:t>
                      </a:r>
                      <a:endParaRPr lang="es-ES" sz="24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PT" sz="2400" strike="noStrike" dirty="0" smtClean="0">
                          <a:latin typeface="+mn-lt"/>
                          <a:cs typeface="Arial" pitchFamily="34" charset="0"/>
                        </a:rPr>
                        <a:t>Terceiro </a:t>
                      </a:r>
                      <a:endParaRPr lang="es-ES" sz="2400" strike="noStrike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smtClean="0">
                          <a:latin typeface="+mn-lt"/>
                        </a:rPr>
                        <a:t>5</a:t>
                      </a:r>
                      <a:endParaRPr lang="es-ES" sz="24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PT" sz="2400" strike="noStrike" dirty="0" smtClean="0">
                          <a:latin typeface="+mn-lt"/>
                          <a:cs typeface="Arial" pitchFamily="34" charset="0"/>
                        </a:rPr>
                        <a:t>Quarto </a:t>
                      </a:r>
                      <a:endParaRPr lang="es-ES" sz="2400" strike="noStrike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smtClean="0">
                          <a:latin typeface="+mn-lt"/>
                        </a:rPr>
                        <a:t>3</a:t>
                      </a:r>
                      <a:endParaRPr lang="es-ES" sz="24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0" y="271462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 smtClean="0">
                <a:latin typeface="Arial" pitchFamily="34" charset="0"/>
                <a:cs typeface="Arial" pitchFamily="34" charset="0"/>
              </a:rPr>
              <a:t>A partir do terceiro mês de vida, se somam a idade em meses mais 11 e se obtém o peso aproximado em libras.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71406" y="6000768"/>
            <a:ext cx="9102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PT" sz="2400" dirty="0" smtClean="0">
                <a:latin typeface="Arial" pitchFamily="34" charset="0"/>
                <a:cs typeface="Arial" pitchFamily="34" charset="0"/>
              </a:rPr>
              <a:t>Ao primeiro ano de vida deve ter mais ou menos </a:t>
            </a:r>
            <a:r>
              <a:rPr lang="pt-PT" sz="2400" b="1" dirty="0" smtClean="0">
                <a:latin typeface="Arial" pitchFamily="34" charset="0"/>
                <a:cs typeface="Arial" pitchFamily="34" charset="0"/>
              </a:rPr>
              <a:t>74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 cm de altura.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4"/>
          <p:cNvSpPr txBox="1">
            <a:spLocks noChangeArrowheads="1"/>
          </p:cNvSpPr>
          <p:nvPr/>
        </p:nvSpPr>
        <p:spPr bwMode="auto">
          <a:xfrm>
            <a:off x="179388" y="177800"/>
            <a:ext cx="8569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u="sng">
                <a:solidFill>
                  <a:schemeClr val="bg1"/>
                </a:solidFill>
              </a:rPr>
              <a:t>Desarrollo psicomotor:</a:t>
            </a:r>
          </a:p>
        </p:txBody>
      </p:sp>
      <p:sp>
        <p:nvSpPr>
          <p:cNvPr id="20483" name="Oval 5"/>
          <p:cNvSpPr>
            <a:spLocks noChangeArrowheads="1"/>
          </p:cNvSpPr>
          <p:nvPr/>
        </p:nvSpPr>
        <p:spPr bwMode="auto">
          <a:xfrm>
            <a:off x="2916238" y="836613"/>
            <a:ext cx="1079500" cy="863600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0484" name="Oval 6"/>
          <p:cNvSpPr>
            <a:spLocks noChangeArrowheads="1"/>
          </p:cNvSpPr>
          <p:nvPr/>
        </p:nvSpPr>
        <p:spPr bwMode="auto">
          <a:xfrm>
            <a:off x="3132138" y="1052513"/>
            <a:ext cx="144462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0485" name="Oval 7"/>
          <p:cNvSpPr>
            <a:spLocks noChangeArrowheads="1"/>
          </p:cNvSpPr>
          <p:nvPr/>
        </p:nvSpPr>
        <p:spPr bwMode="auto">
          <a:xfrm>
            <a:off x="3563938" y="1052513"/>
            <a:ext cx="144462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0486" name="Line 8"/>
          <p:cNvSpPr>
            <a:spLocks noChangeShapeType="1"/>
          </p:cNvSpPr>
          <p:nvPr/>
        </p:nvSpPr>
        <p:spPr bwMode="auto">
          <a:xfrm>
            <a:off x="3419475" y="11255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487" name="Oval 9"/>
          <p:cNvSpPr>
            <a:spLocks noChangeArrowheads="1"/>
          </p:cNvSpPr>
          <p:nvPr/>
        </p:nvSpPr>
        <p:spPr bwMode="auto">
          <a:xfrm>
            <a:off x="3276600" y="1412875"/>
            <a:ext cx="358775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0488" name="Line 10"/>
          <p:cNvSpPr>
            <a:spLocks noChangeShapeType="1"/>
          </p:cNvSpPr>
          <p:nvPr/>
        </p:nvSpPr>
        <p:spPr bwMode="auto">
          <a:xfrm>
            <a:off x="3492500" y="1700213"/>
            <a:ext cx="0" cy="2520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489" name="Line 12"/>
          <p:cNvSpPr>
            <a:spLocks noChangeShapeType="1"/>
          </p:cNvSpPr>
          <p:nvPr/>
        </p:nvSpPr>
        <p:spPr bwMode="auto">
          <a:xfrm flipH="1">
            <a:off x="2000232" y="4581525"/>
            <a:ext cx="1441450" cy="1944688"/>
          </a:xfrm>
          <a:prstGeom prst="line">
            <a:avLst/>
          </a:prstGeom>
          <a:noFill/>
          <a:ln w="57150">
            <a:solidFill>
              <a:schemeClr val="bg2">
                <a:lumMod val="50000"/>
              </a:schemeClr>
            </a:solidFill>
            <a:prstDash val="solid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490" name="Line 13"/>
          <p:cNvSpPr>
            <a:spLocks noChangeShapeType="1"/>
          </p:cNvSpPr>
          <p:nvPr/>
        </p:nvSpPr>
        <p:spPr bwMode="auto">
          <a:xfrm>
            <a:off x="3428992" y="4572008"/>
            <a:ext cx="1439863" cy="1944688"/>
          </a:xfrm>
          <a:prstGeom prst="line">
            <a:avLst/>
          </a:prstGeom>
          <a:noFill/>
          <a:ln w="57150">
            <a:solidFill>
              <a:schemeClr val="bg2">
                <a:lumMod val="50000"/>
              </a:schemeClr>
            </a:solidFill>
            <a:prstDash val="solid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491" name="Line 14"/>
          <p:cNvSpPr>
            <a:spLocks noChangeShapeType="1"/>
          </p:cNvSpPr>
          <p:nvPr/>
        </p:nvSpPr>
        <p:spPr bwMode="auto">
          <a:xfrm>
            <a:off x="3492500" y="2357430"/>
            <a:ext cx="1508127" cy="8572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492" name="Line 15"/>
          <p:cNvSpPr>
            <a:spLocks noChangeShapeType="1"/>
          </p:cNvSpPr>
          <p:nvPr/>
        </p:nvSpPr>
        <p:spPr bwMode="auto">
          <a:xfrm flipH="1">
            <a:off x="2071670" y="2357430"/>
            <a:ext cx="1368425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493" name="Text Box 16"/>
          <p:cNvSpPr txBox="1">
            <a:spLocks noChangeArrowheads="1"/>
          </p:cNvSpPr>
          <p:nvPr/>
        </p:nvSpPr>
        <p:spPr bwMode="auto">
          <a:xfrm>
            <a:off x="1979613" y="981075"/>
            <a:ext cx="792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/>
          </a:p>
        </p:txBody>
      </p:sp>
      <p:sp>
        <p:nvSpPr>
          <p:cNvPr id="20494" name="Text Box 17"/>
          <p:cNvSpPr txBox="1">
            <a:spLocks noChangeArrowheads="1"/>
          </p:cNvSpPr>
          <p:nvPr/>
        </p:nvSpPr>
        <p:spPr bwMode="auto">
          <a:xfrm>
            <a:off x="2555875" y="857232"/>
            <a:ext cx="6477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b="1"/>
              <a:t>1</a:t>
            </a:r>
          </a:p>
        </p:txBody>
      </p:sp>
      <p:sp>
        <p:nvSpPr>
          <p:cNvPr id="20495" name="Line 18"/>
          <p:cNvSpPr>
            <a:spLocks noChangeShapeType="1"/>
          </p:cNvSpPr>
          <p:nvPr/>
        </p:nvSpPr>
        <p:spPr bwMode="auto">
          <a:xfrm>
            <a:off x="3995738" y="1125538"/>
            <a:ext cx="1512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496" name="Text Box 19"/>
          <p:cNvSpPr txBox="1">
            <a:spLocks noChangeArrowheads="1"/>
          </p:cNvSpPr>
          <p:nvPr/>
        </p:nvSpPr>
        <p:spPr bwMode="auto">
          <a:xfrm>
            <a:off x="5580063" y="836613"/>
            <a:ext cx="3168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dirty="0"/>
              <a:t>Sigue </a:t>
            </a:r>
            <a:r>
              <a:rPr lang="es-ES" sz="2000" dirty="0" smtClean="0"/>
              <a:t>a </a:t>
            </a:r>
            <a:r>
              <a:rPr lang="es-ES" sz="2000" dirty="0"/>
              <a:t>luz</a:t>
            </a:r>
          </a:p>
        </p:txBody>
      </p:sp>
      <p:sp>
        <p:nvSpPr>
          <p:cNvPr id="20497" name="Text Box 20"/>
          <p:cNvSpPr txBox="1">
            <a:spLocks noChangeArrowheads="1"/>
          </p:cNvSpPr>
          <p:nvPr/>
        </p:nvSpPr>
        <p:spPr bwMode="auto">
          <a:xfrm>
            <a:off x="2555875" y="1196975"/>
            <a:ext cx="431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b="1"/>
              <a:t>2</a:t>
            </a:r>
          </a:p>
        </p:txBody>
      </p:sp>
      <p:sp>
        <p:nvSpPr>
          <p:cNvPr id="20498" name="Line 21"/>
          <p:cNvSpPr>
            <a:spLocks noChangeShapeType="1"/>
          </p:cNvSpPr>
          <p:nvPr/>
        </p:nvSpPr>
        <p:spPr bwMode="auto">
          <a:xfrm>
            <a:off x="3995738" y="1412875"/>
            <a:ext cx="1512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499" name="Text Box 22"/>
          <p:cNvSpPr txBox="1">
            <a:spLocks noChangeArrowheads="1"/>
          </p:cNvSpPr>
          <p:nvPr/>
        </p:nvSpPr>
        <p:spPr bwMode="auto">
          <a:xfrm>
            <a:off x="5580063" y="1125538"/>
            <a:ext cx="35639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dirty="0" err="1" smtClean="0"/>
              <a:t>Sorrie</a:t>
            </a:r>
            <a:r>
              <a:rPr lang="es-ES" sz="2000" dirty="0" smtClean="0"/>
              <a:t> e </a:t>
            </a:r>
            <a:r>
              <a:rPr lang="es-ES" sz="2000" dirty="0" err="1" smtClean="0"/>
              <a:t>gorjeia</a:t>
            </a:r>
            <a:r>
              <a:rPr lang="es-ES" sz="2000" dirty="0"/>
              <a:t>.</a:t>
            </a:r>
          </a:p>
        </p:txBody>
      </p:sp>
      <p:sp>
        <p:nvSpPr>
          <p:cNvPr id="20500" name="Text Box 23"/>
          <p:cNvSpPr txBox="1">
            <a:spLocks noChangeArrowheads="1"/>
          </p:cNvSpPr>
          <p:nvPr/>
        </p:nvSpPr>
        <p:spPr bwMode="auto">
          <a:xfrm>
            <a:off x="2571736" y="1643050"/>
            <a:ext cx="5048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b="1" dirty="0"/>
              <a:t>3</a:t>
            </a:r>
          </a:p>
        </p:txBody>
      </p:sp>
      <p:sp>
        <p:nvSpPr>
          <p:cNvPr id="20501" name="Line 24"/>
          <p:cNvSpPr>
            <a:spLocks noChangeShapeType="1"/>
          </p:cNvSpPr>
          <p:nvPr/>
        </p:nvSpPr>
        <p:spPr bwMode="auto">
          <a:xfrm>
            <a:off x="3492500" y="2060575"/>
            <a:ext cx="2016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502" name="Text Box 25"/>
          <p:cNvSpPr txBox="1">
            <a:spLocks noChangeArrowheads="1"/>
          </p:cNvSpPr>
          <p:nvPr/>
        </p:nvSpPr>
        <p:spPr bwMode="auto">
          <a:xfrm>
            <a:off x="5724525" y="1773238"/>
            <a:ext cx="3168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dirty="0" smtClean="0"/>
              <a:t>Sustenta a </a:t>
            </a:r>
            <a:r>
              <a:rPr lang="es-ES" sz="2000" dirty="0" err="1" smtClean="0"/>
              <a:t>cabeça</a:t>
            </a:r>
            <a:r>
              <a:rPr lang="es-ES" sz="2000" dirty="0"/>
              <a:t>.</a:t>
            </a:r>
          </a:p>
        </p:txBody>
      </p:sp>
      <p:sp>
        <p:nvSpPr>
          <p:cNvPr id="20503" name="Text Box 26"/>
          <p:cNvSpPr txBox="1">
            <a:spLocks noChangeArrowheads="1"/>
          </p:cNvSpPr>
          <p:nvPr/>
        </p:nvSpPr>
        <p:spPr bwMode="auto">
          <a:xfrm>
            <a:off x="1835150" y="3000372"/>
            <a:ext cx="3587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b="1" dirty="0"/>
              <a:t>4</a:t>
            </a:r>
          </a:p>
        </p:txBody>
      </p:sp>
      <p:sp>
        <p:nvSpPr>
          <p:cNvPr id="20505" name="Text Box 28"/>
          <p:cNvSpPr txBox="1">
            <a:spLocks noChangeArrowheads="1"/>
          </p:cNvSpPr>
          <p:nvPr/>
        </p:nvSpPr>
        <p:spPr bwMode="auto">
          <a:xfrm>
            <a:off x="142844" y="2997200"/>
            <a:ext cx="21240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dirty="0" smtClean="0"/>
              <a:t>Pega objetos</a:t>
            </a:r>
            <a:r>
              <a:rPr lang="es-ES" dirty="0"/>
              <a:t>.</a:t>
            </a:r>
          </a:p>
        </p:txBody>
      </p:sp>
      <p:sp>
        <p:nvSpPr>
          <p:cNvPr id="20506" name="Text Box 29"/>
          <p:cNvSpPr txBox="1">
            <a:spLocks noChangeArrowheads="1"/>
          </p:cNvSpPr>
          <p:nvPr/>
        </p:nvSpPr>
        <p:spPr bwMode="auto">
          <a:xfrm>
            <a:off x="3059113" y="3068638"/>
            <a:ext cx="3603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b="1"/>
              <a:t>5</a:t>
            </a:r>
          </a:p>
        </p:txBody>
      </p:sp>
      <p:sp>
        <p:nvSpPr>
          <p:cNvPr id="20507" name="Rectangle 30"/>
          <p:cNvSpPr>
            <a:spLocks noChangeArrowheads="1"/>
          </p:cNvSpPr>
          <p:nvPr/>
        </p:nvSpPr>
        <p:spPr bwMode="auto">
          <a:xfrm>
            <a:off x="3419475" y="1700213"/>
            <a:ext cx="73025" cy="252095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0508" name="Rectangle 31"/>
          <p:cNvSpPr>
            <a:spLocks noChangeArrowheads="1"/>
          </p:cNvSpPr>
          <p:nvPr/>
        </p:nvSpPr>
        <p:spPr bwMode="auto">
          <a:xfrm>
            <a:off x="3419475" y="4221163"/>
            <a:ext cx="73025" cy="714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0509" name="Line 33"/>
          <p:cNvSpPr>
            <a:spLocks noChangeShapeType="1"/>
          </p:cNvSpPr>
          <p:nvPr/>
        </p:nvSpPr>
        <p:spPr bwMode="auto">
          <a:xfrm>
            <a:off x="3492500" y="3284538"/>
            <a:ext cx="21605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510" name="Text Box 34"/>
          <p:cNvSpPr txBox="1">
            <a:spLocks noChangeArrowheads="1"/>
          </p:cNvSpPr>
          <p:nvPr/>
        </p:nvSpPr>
        <p:spPr bwMode="auto">
          <a:xfrm>
            <a:off x="5724525" y="3068638"/>
            <a:ext cx="3419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dirty="0"/>
              <a:t>Gira sobre </a:t>
            </a:r>
            <a:r>
              <a:rPr lang="es-ES" sz="2000" dirty="0" smtClean="0"/>
              <a:t>o </a:t>
            </a:r>
            <a:r>
              <a:rPr lang="es-ES" sz="2000" dirty="0" err="1" smtClean="0"/>
              <a:t>abdômen</a:t>
            </a:r>
            <a:endParaRPr lang="es-ES" sz="2000" dirty="0"/>
          </a:p>
        </p:txBody>
      </p:sp>
      <p:sp>
        <p:nvSpPr>
          <p:cNvPr id="20511" name="Text Box 35"/>
          <p:cNvSpPr txBox="1">
            <a:spLocks noChangeArrowheads="1"/>
          </p:cNvSpPr>
          <p:nvPr/>
        </p:nvSpPr>
        <p:spPr bwMode="auto">
          <a:xfrm>
            <a:off x="3059113" y="3573463"/>
            <a:ext cx="431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b="1"/>
              <a:t>6</a:t>
            </a:r>
          </a:p>
        </p:txBody>
      </p:sp>
      <p:sp>
        <p:nvSpPr>
          <p:cNvPr id="20512" name="Line 37"/>
          <p:cNvSpPr>
            <a:spLocks noChangeShapeType="1"/>
          </p:cNvSpPr>
          <p:nvPr/>
        </p:nvSpPr>
        <p:spPr bwMode="auto">
          <a:xfrm flipH="1">
            <a:off x="407977" y="3786190"/>
            <a:ext cx="2663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513" name="Text Box 38"/>
          <p:cNvSpPr txBox="1">
            <a:spLocks noChangeArrowheads="1"/>
          </p:cNvSpPr>
          <p:nvPr/>
        </p:nvSpPr>
        <p:spPr bwMode="auto">
          <a:xfrm>
            <a:off x="714348" y="3460753"/>
            <a:ext cx="3059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dirty="0"/>
              <a:t>Se </a:t>
            </a:r>
            <a:r>
              <a:rPr lang="es-ES" sz="2000" dirty="0" smtClean="0"/>
              <a:t>sustenta </a:t>
            </a:r>
            <a:r>
              <a:rPr lang="es-ES" sz="2000" dirty="0"/>
              <a:t>sentado.</a:t>
            </a:r>
          </a:p>
        </p:txBody>
      </p:sp>
      <p:sp>
        <p:nvSpPr>
          <p:cNvPr id="20514" name="Text Box 39"/>
          <p:cNvSpPr txBox="1">
            <a:spLocks noChangeArrowheads="1"/>
          </p:cNvSpPr>
          <p:nvPr/>
        </p:nvSpPr>
        <p:spPr bwMode="auto">
          <a:xfrm>
            <a:off x="3571868" y="3751210"/>
            <a:ext cx="29051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b="1" dirty="0" smtClean="0"/>
              <a:t>7</a:t>
            </a:r>
            <a:endParaRPr lang="es-ES" sz="2000" b="1" dirty="0"/>
          </a:p>
        </p:txBody>
      </p:sp>
      <p:sp>
        <p:nvSpPr>
          <p:cNvPr id="20515" name="Line 40"/>
          <p:cNvSpPr>
            <a:spLocks noChangeShapeType="1"/>
          </p:cNvSpPr>
          <p:nvPr/>
        </p:nvSpPr>
        <p:spPr bwMode="auto">
          <a:xfrm>
            <a:off x="3838587" y="4357694"/>
            <a:ext cx="31670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516" name="Text Box 41"/>
          <p:cNvSpPr txBox="1">
            <a:spLocks noChangeArrowheads="1"/>
          </p:cNvSpPr>
          <p:nvPr/>
        </p:nvSpPr>
        <p:spPr bwMode="auto">
          <a:xfrm>
            <a:off x="3576626" y="4100460"/>
            <a:ext cx="28099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b="1" dirty="0" smtClean="0"/>
              <a:t>8</a:t>
            </a:r>
            <a:endParaRPr lang="es-ES" sz="2000" b="1" dirty="0"/>
          </a:p>
        </p:txBody>
      </p:sp>
      <p:sp>
        <p:nvSpPr>
          <p:cNvPr id="20517" name="Rectangle 42"/>
          <p:cNvSpPr>
            <a:spLocks noChangeArrowheads="1"/>
          </p:cNvSpPr>
          <p:nvPr/>
        </p:nvSpPr>
        <p:spPr bwMode="auto">
          <a:xfrm>
            <a:off x="3419475" y="4221163"/>
            <a:ext cx="73025" cy="360362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0518" name="Text Box 43"/>
          <p:cNvSpPr txBox="1">
            <a:spLocks noChangeArrowheads="1"/>
          </p:cNvSpPr>
          <p:nvPr/>
        </p:nvSpPr>
        <p:spPr bwMode="auto">
          <a:xfrm>
            <a:off x="3059113" y="4221163"/>
            <a:ext cx="3603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b="1"/>
              <a:t>9</a:t>
            </a:r>
          </a:p>
        </p:txBody>
      </p:sp>
      <p:sp>
        <p:nvSpPr>
          <p:cNvPr id="20519" name="Line 44"/>
          <p:cNvSpPr>
            <a:spLocks noChangeShapeType="1"/>
          </p:cNvSpPr>
          <p:nvPr/>
        </p:nvSpPr>
        <p:spPr bwMode="auto">
          <a:xfrm flipH="1">
            <a:off x="323850" y="4581525"/>
            <a:ext cx="3095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520" name="Text Box 45"/>
          <p:cNvSpPr txBox="1">
            <a:spLocks noChangeArrowheads="1"/>
          </p:cNvSpPr>
          <p:nvPr/>
        </p:nvSpPr>
        <p:spPr bwMode="auto">
          <a:xfrm>
            <a:off x="714348" y="4214818"/>
            <a:ext cx="3059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dirty="0"/>
              <a:t>Se </a:t>
            </a:r>
            <a:r>
              <a:rPr lang="es-ES" sz="2000" dirty="0" err="1" smtClean="0"/>
              <a:t>senta</a:t>
            </a:r>
            <a:r>
              <a:rPr lang="es-ES" sz="2000" dirty="0" smtClean="0"/>
              <a:t> </a:t>
            </a:r>
            <a:r>
              <a:rPr lang="es-ES" sz="2000" dirty="0" err="1" smtClean="0"/>
              <a:t>sozinho</a:t>
            </a:r>
            <a:r>
              <a:rPr lang="es-ES" sz="2000" dirty="0"/>
              <a:t>.</a:t>
            </a:r>
          </a:p>
        </p:txBody>
      </p:sp>
      <p:sp>
        <p:nvSpPr>
          <p:cNvPr id="20521" name="Text Box 46"/>
          <p:cNvSpPr txBox="1">
            <a:spLocks noChangeArrowheads="1"/>
          </p:cNvSpPr>
          <p:nvPr/>
        </p:nvSpPr>
        <p:spPr bwMode="auto">
          <a:xfrm>
            <a:off x="3563938" y="5300663"/>
            <a:ext cx="7905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b="1" dirty="0"/>
              <a:t>10</a:t>
            </a:r>
          </a:p>
        </p:txBody>
      </p:sp>
      <p:sp>
        <p:nvSpPr>
          <p:cNvPr id="20522" name="Line 47"/>
          <p:cNvSpPr>
            <a:spLocks noChangeShapeType="1"/>
          </p:cNvSpPr>
          <p:nvPr/>
        </p:nvSpPr>
        <p:spPr bwMode="auto">
          <a:xfrm>
            <a:off x="4211638" y="5516563"/>
            <a:ext cx="12969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523" name="Text Box 48"/>
          <p:cNvSpPr txBox="1">
            <a:spLocks noChangeArrowheads="1"/>
          </p:cNvSpPr>
          <p:nvPr/>
        </p:nvSpPr>
        <p:spPr bwMode="auto">
          <a:xfrm>
            <a:off x="5580063" y="5291138"/>
            <a:ext cx="3384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dirty="0" err="1" smtClean="0"/>
              <a:t>Gatinha</a:t>
            </a:r>
            <a:r>
              <a:rPr lang="es-ES" sz="2000" dirty="0"/>
              <a:t>.</a:t>
            </a:r>
          </a:p>
        </p:txBody>
      </p:sp>
      <p:sp>
        <p:nvSpPr>
          <p:cNvPr id="20524" name="Text Box 49"/>
          <p:cNvSpPr txBox="1">
            <a:spLocks noChangeArrowheads="1"/>
          </p:cNvSpPr>
          <p:nvPr/>
        </p:nvSpPr>
        <p:spPr bwMode="auto">
          <a:xfrm>
            <a:off x="3851275" y="5734050"/>
            <a:ext cx="863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b="1" dirty="0"/>
              <a:t>11</a:t>
            </a:r>
          </a:p>
        </p:txBody>
      </p:sp>
      <p:sp>
        <p:nvSpPr>
          <p:cNvPr id="20525" name="Line 50"/>
          <p:cNvSpPr>
            <a:spLocks noChangeShapeType="1"/>
          </p:cNvSpPr>
          <p:nvPr/>
        </p:nvSpPr>
        <p:spPr bwMode="auto">
          <a:xfrm>
            <a:off x="4500563" y="5949950"/>
            <a:ext cx="107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526" name="Text Box 51"/>
          <p:cNvSpPr txBox="1">
            <a:spLocks noChangeArrowheads="1"/>
          </p:cNvSpPr>
          <p:nvPr/>
        </p:nvSpPr>
        <p:spPr bwMode="auto">
          <a:xfrm>
            <a:off x="5724525" y="5722938"/>
            <a:ext cx="2447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dirty="0"/>
              <a:t>Da </a:t>
            </a:r>
            <a:r>
              <a:rPr lang="es-ES" sz="2000" dirty="0" err="1" smtClean="0"/>
              <a:t>passos</a:t>
            </a:r>
            <a:r>
              <a:rPr lang="es-ES" sz="2000" dirty="0"/>
              <a:t>.</a:t>
            </a:r>
          </a:p>
        </p:txBody>
      </p:sp>
      <p:sp>
        <p:nvSpPr>
          <p:cNvPr id="20527" name="Text Box 52"/>
          <p:cNvSpPr txBox="1">
            <a:spLocks noChangeArrowheads="1"/>
          </p:cNvSpPr>
          <p:nvPr/>
        </p:nvSpPr>
        <p:spPr bwMode="auto">
          <a:xfrm>
            <a:off x="4140200" y="6165850"/>
            <a:ext cx="6492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b="1"/>
              <a:t>12</a:t>
            </a:r>
          </a:p>
        </p:txBody>
      </p:sp>
      <p:sp>
        <p:nvSpPr>
          <p:cNvPr id="20528" name="Line 53"/>
          <p:cNvSpPr>
            <a:spLocks noChangeShapeType="1"/>
          </p:cNvSpPr>
          <p:nvPr/>
        </p:nvSpPr>
        <p:spPr bwMode="auto">
          <a:xfrm>
            <a:off x="4932363" y="6524625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529" name="Text Box 54"/>
          <p:cNvSpPr txBox="1">
            <a:spLocks noChangeArrowheads="1"/>
          </p:cNvSpPr>
          <p:nvPr/>
        </p:nvSpPr>
        <p:spPr bwMode="auto">
          <a:xfrm>
            <a:off x="5724525" y="6237288"/>
            <a:ext cx="26638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dirty="0" err="1" smtClean="0"/>
              <a:t>Caminha</a:t>
            </a:r>
            <a:r>
              <a:rPr lang="es-ES" dirty="0"/>
              <a:t>.</a:t>
            </a:r>
          </a:p>
        </p:txBody>
      </p:sp>
      <p:sp>
        <p:nvSpPr>
          <p:cNvPr id="50" name="49 CuadroTexto"/>
          <p:cNvSpPr txBox="1"/>
          <p:nvPr/>
        </p:nvSpPr>
        <p:spPr>
          <a:xfrm>
            <a:off x="285720" y="71414"/>
            <a:ext cx="54825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PT" sz="2800" dirty="0" smtClean="0">
                <a:latin typeface="Arial" pitchFamily="34" charset="0"/>
                <a:cs typeface="Arial" pitchFamily="34" charset="0"/>
              </a:rPr>
              <a:t>(b) </a:t>
            </a:r>
            <a:r>
              <a:rPr lang="pt-PT" sz="2800" u="sng" dirty="0" smtClean="0">
                <a:latin typeface="Arial" pitchFamily="34" charset="0"/>
                <a:cs typeface="Arial" pitchFamily="34" charset="0"/>
              </a:rPr>
              <a:t>Desenvolvimento Psicomotor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: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Line 40"/>
          <p:cNvSpPr>
            <a:spLocks noChangeShapeType="1"/>
          </p:cNvSpPr>
          <p:nvPr/>
        </p:nvSpPr>
        <p:spPr bwMode="auto">
          <a:xfrm>
            <a:off x="3838587" y="3967110"/>
            <a:ext cx="31670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53" name="Text Box 41"/>
          <p:cNvSpPr txBox="1">
            <a:spLocks noChangeArrowheads="1"/>
          </p:cNvSpPr>
          <p:nvPr/>
        </p:nvSpPr>
        <p:spPr bwMode="auto">
          <a:xfrm>
            <a:off x="4148131" y="3643314"/>
            <a:ext cx="256700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dirty="0" err="1" smtClean="0"/>
              <a:t>Pressão</a:t>
            </a:r>
            <a:r>
              <a:rPr lang="es-ES" sz="2000" dirty="0" smtClean="0"/>
              <a:t> </a:t>
            </a:r>
            <a:r>
              <a:rPr lang="es-ES" sz="2000" dirty="0"/>
              <a:t>palma </a:t>
            </a:r>
            <a:r>
              <a:rPr lang="es-ES" sz="2000" dirty="0" err="1" smtClean="0"/>
              <a:t>polegar</a:t>
            </a:r>
            <a:r>
              <a:rPr lang="es-ES" sz="2000" dirty="0" smtClean="0"/>
              <a:t>.</a:t>
            </a:r>
            <a:endParaRPr lang="es-ES" sz="2000" dirty="0"/>
          </a:p>
        </p:txBody>
      </p:sp>
      <p:sp>
        <p:nvSpPr>
          <p:cNvPr id="54" name="53 Rectángulo"/>
          <p:cNvSpPr/>
          <p:nvPr/>
        </p:nvSpPr>
        <p:spPr>
          <a:xfrm>
            <a:off x="7060303" y="4131238"/>
            <a:ext cx="15034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dirty="0" err="1" smtClean="0"/>
              <a:t>Pinça</a:t>
            </a:r>
            <a:r>
              <a:rPr lang="es-ES" sz="2000" dirty="0" smtClean="0"/>
              <a:t> digital.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2844" y="142852"/>
            <a:ext cx="5867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dirty="0" smtClean="0">
                <a:latin typeface="Arial" pitchFamily="34" charset="0"/>
                <a:cs typeface="Arial" pitchFamily="34" charset="0"/>
              </a:rPr>
              <a:t>(c)</a:t>
            </a:r>
            <a:r>
              <a:rPr lang="pt-PT" sz="2800" u="sng" dirty="0" smtClean="0">
                <a:latin typeface="Arial" pitchFamily="34" charset="0"/>
                <a:cs typeface="Arial" pitchFamily="34" charset="0"/>
              </a:rPr>
              <a:t> Desenvolvimento do linguagem</a:t>
            </a:r>
            <a:r>
              <a:rPr lang="pt-PT" sz="2800" b="1" dirty="0" smtClean="0">
                <a:latin typeface="Arial" pitchFamily="34" charset="0"/>
                <a:cs typeface="Arial" pitchFamily="34" charset="0"/>
              </a:rPr>
              <a:t>: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42844" y="785794"/>
          <a:ext cx="8858312" cy="23774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43206"/>
                <a:gridCol w="621510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sz="2000" b="1" dirty="0" smtClean="0"/>
                        <a:t>Idade</a:t>
                      </a:r>
                      <a:endParaRPr lang="es-E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b="1" dirty="0" smtClean="0"/>
                        <a:t>Aspectos</a:t>
                      </a:r>
                      <a:endParaRPr lang="es-E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PT" sz="2000" b="0" dirty="0" smtClean="0"/>
                        <a:t>4 meses</a:t>
                      </a:r>
                      <a:endParaRPr lang="es-E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2000" b="0" dirty="0" smtClean="0"/>
                        <a:t>Começa</a:t>
                      </a:r>
                      <a:r>
                        <a:rPr lang="pt-PT" sz="2000" b="0" baseline="0" dirty="0" smtClean="0"/>
                        <a:t> a gorjeiar</a:t>
                      </a:r>
                      <a:endParaRPr lang="es-ES" sz="20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PT" sz="2000" b="0" dirty="0" smtClean="0"/>
                        <a:t>8 meses</a:t>
                      </a:r>
                      <a:endParaRPr lang="es-E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2000" b="0" dirty="0" smtClean="0"/>
                        <a:t>Diz pã-e</a:t>
                      </a:r>
                      <a:endParaRPr lang="es-ES" sz="20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PT" sz="2000" b="0" dirty="0" smtClean="0"/>
                        <a:t>11-12 meses</a:t>
                      </a:r>
                      <a:endParaRPr lang="es-E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2000" b="0" dirty="0" smtClean="0"/>
                        <a:t>Diz orações curtas de três</a:t>
                      </a:r>
                      <a:r>
                        <a:rPr lang="pt-PT" sz="2000" b="0" baseline="0" dirty="0" smtClean="0"/>
                        <a:t> palavras.</a:t>
                      </a:r>
                      <a:endParaRPr lang="es-ES" sz="20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PT" sz="2000" b="0" dirty="0" smtClean="0"/>
                        <a:t>1-2 anos</a:t>
                      </a:r>
                      <a:endParaRPr lang="es-E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2000" b="0" dirty="0" smtClean="0"/>
                        <a:t>Diz orações mais compridas.</a:t>
                      </a:r>
                      <a:endParaRPr lang="es-ES" sz="20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PT" sz="2000" b="0" dirty="0" smtClean="0"/>
                        <a:t>3 ou mais anos</a:t>
                      </a:r>
                      <a:endParaRPr lang="es-E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2000" b="0" dirty="0" smtClean="0"/>
                        <a:t>Pode estabelecer uma</a:t>
                      </a:r>
                      <a:r>
                        <a:rPr lang="pt-PT" sz="2000" b="0" baseline="0" dirty="0" smtClean="0"/>
                        <a:t> conversa com perguntas.</a:t>
                      </a:r>
                      <a:endParaRPr lang="es-ES" sz="20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142844" y="3191532"/>
            <a:ext cx="841127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b="1" dirty="0" smtClean="0">
                <a:latin typeface="Arial" pitchFamily="34" charset="0"/>
                <a:cs typeface="Arial" pitchFamily="34" charset="0"/>
              </a:rPr>
              <a:t>(d) </a:t>
            </a:r>
            <a:r>
              <a:rPr lang="pt-PT" sz="2800" u="sng" dirty="0" smtClean="0">
                <a:latin typeface="Arial" pitchFamily="34" charset="0"/>
                <a:cs typeface="Arial" pitchFamily="34" charset="0"/>
              </a:rPr>
              <a:t>Dentição</a:t>
            </a:r>
            <a:r>
              <a:rPr lang="pt-PT" sz="2800" b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pt-PT" sz="2800" dirty="0" smtClean="0">
                <a:latin typeface="Arial" pitchFamily="34" charset="0"/>
                <a:cs typeface="Arial" pitchFamily="34" charset="0"/>
              </a:rPr>
              <a:t>Este processo consta de duas etapas:</a:t>
            </a:r>
          </a:p>
          <a:p>
            <a:pPr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Dentição transitiva- Inicia ao redor dos 6 meses;</a:t>
            </a:r>
          </a:p>
          <a:p>
            <a:pPr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Dentição permanente- Inicia ao redor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dos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6 anos.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71406" y="4786322"/>
            <a:ext cx="90011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3200" b="1" dirty="0" smtClean="0">
                <a:latin typeface="Arial" pitchFamily="34" charset="0"/>
                <a:cs typeface="Arial" pitchFamily="34" charset="0"/>
              </a:rPr>
              <a:t>Tarefa:</a:t>
            </a:r>
          </a:p>
          <a:p>
            <a:pPr algn="just"/>
            <a:r>
              <a:rPr lang="pt-PT" sz="3200" dirty="0" smtClean="0">
                <a:latin typeface="Arial" pitchFamily="34" charset="0"/>
                <a:cs typeface="Arial" pitchFamily="34" charset="0"/>
              </a:rPr>
              <a:t>Procure durante seu estudo independente como se produz a duas etapas da dentição no ser humano.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94847"/>
            <a:ext cx="9072594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000" b="1" dirty="0" smtClean="0">
                <a:latin typeface="Arial" pitchFamily="34" charset="0"/>
                <a:cs typeface="Arial" pitchFamily="34" charset="0"/>
              </a:rPr>
              <a:t>(e) </a:t>
            </a:r>
            <a:r>
              <a:rPr lang="pt-BR" sz="3000" u="sng" dirty="0" smtClean="0">
                <a:latin typeface="Arial" pitchFamily="34" charset="0"/>
                <a:cs typeface="Arial" pitchFamily="34" charset="0"/>
              </a:rPr>
              <a:t>Características psicológicas do lactante</a:t>
            </a:r>
            <a:r>
              <a:rPr lang="pt-BR" sz="3000" b="1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Adquirem-se reflexos condicionados.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O adulto satisfaz todas as necessidades.</a:t>
            </a:r>
          </a:p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O adulto é o intermediário entre o menino e o meio objetivo.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Aparecem as primeiras premissas da linguagem.</a:t>
            </a:r>
          </a:p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Repetem ações dos adultos.</a:t>
            </a:r>
          </a:p>
          <a:p>
            <a:pPr algn="just"/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000" b="1" dirty="0" smtClean="0">
                <a:latin typeface="Arial" pitchFamily="34" charset="0"/>
                <a:cs typeface="Arial" pitchFamily="34" charset="0"/>
              </a:rPr>
              <a:t>III- Etapa </a:t>
            </a:r>
            <a:r>
              <a:rPr lang="pt-BR" sz="3000" b="1" dirty="0" err="1" smtClean="0">
                <a:latin typeface="Arial" pitchFamily="34" charset="0"/>
                <a:cs typeface="Arial" pitchFamily="34" charset="0"/>
              </a:rPr>
              <a:t>transicional</a:t>
            </a:r>
            <a:r>
              <a:rPr lang="pt-BR" sz="3000" b="1" dirty="0" smtClean="0">
                <a:latin typeface="Arial" pitchFamily="34" charset="0"/>
                <a:cs typeface="Arial" pitchFamily="34" charset="0"/>
              </a:rPr>
              <a:t> (1 - 2 anos): </a:t>
            </a:r>
          </a:p>
          <a:p>
            <a:pPr marL="514350" indent="-514350" algn="just">
              <a:buAutoNum type="alphaLcParenBoth"/>
            </a:pPr>
            <a:r>
              <a:rPr lang="pt-BR" sz="3000" u="sng" dirty="0" smtClean="0">
                <a:latin typeface="Arial" pitchFamily="34" charset="0"/>
                <a:cs typeface="Arial" pitchFamily="34" charset="0"/>
              </a:rPr>
              <a:t>Características somáticas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r>
              <a:rPr lang="pt-BR" sz="3000" dirty="0" smtClean="0">
                <a:latin typeface="Arial" pitchFamily="34" charset="0"/>
                <a:cs typeface="Arial" pitchFamily="34" charset="0"/>
              </a:rPr>
              <a:t>O crescimento corporal é lento, começa a caminhar com insegurança e logo adquire maior domínio locomotor.</a:t>
            </a:r>
            <a:endParaRPr lang="es-ES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57859"/>
            <a:ext cx="907259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(b) </a:t>
            </a:r>
            <a:r>
              <a:rPr lang="pt-BR" sz="3200" u="sng" dirty="0" smtClean="0">
                <a:latin typeface="Arial" pitchFamily="34" charset="0"/>
                <a:cs typeface="Arial" pitchFamily="34" charset="0"/>
              </a:rPr>
              <a:t>Características psicológicas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Caminhar lhe permite tomar os objetos se por acaso sós e manipulá-los, toma domínio da marcha ereta e isto desenvolve no menino a possibilidade de orientar-se no espaço.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Manipulação </a:t>
            </a:r>
            <a:r>
              <a:rPr lang="pt-BR" sz="3200" dirty="0" err="1" smtClean="0">
                <a:latin typeface="Arial" pitchFamily="34" charset="0"/>
                <a:cs typeface="Arial" pitchFamily="34" charset="0"/>
              </a:rPr>
              <a:t>objetal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: constitui a atividade reitora. O menino descobre a função do objeto e começa a desenvolver seu pensamento visual e a comunicação com o adulto.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Desenvolvimento da linguagem: É lento, aprende a dizer aquelas palavras que satisfazem suas necessidades.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-24"/>
            <a:ext cx="900115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IV- Etapa pré-escolar (2 - 4 anos):  </a:t>
            </a:r>
          </a:p>
          <a:p>
            <a:pPr marL="514350" indent="-514350" algn="just">
              <a:buAutoNum type="alphaLcParenBoth"/>
            </a:pPr>
            <a:r>
              <a:rPr lang="pt-BR" sz="2800" u="sng" dirty="0" smtClean="0">
                <a:latin typeface="Arial" pitchFamily="34" charset="0"/>
                <a:cs typeface="Arial" pitchFamily="34" charset="0"/>
              </a:rPr>
              <a:t>Características somáticas: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O crescimento corporal também é lento e termina a dentição temporária aos 3 anos de idade. </a:t>
            </a:r>
          </a:p>
          <a:p>
            <a:pPr algn="just"/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(b) </a:t>
            </a:r>
            <a:r>
              <a:rPr lang="pt-BR" sz="2800" u="sng" dirty="0" smtClean="0">
                <a:latin typeface="Arial" pitchFamily="34" charset="0"/>
                <a:cs typeface="Arial" pitchFamily="34" charset="0"/>
              </a:rPr>
              <a:t>Características psicológicas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jogo de róis constitui a atividade reitora, porque imitam as ações dos adultos.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Nesta atividade de jogos aprendem as obrigações que devem desempenhar e os direitos que deve desfrutar, além disso existe grande desenvolvimento da linguagem.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jogo ajuda a desenvolver o pensamento visual, pela imagem que se forma nesta idade sobre o que está bem e o que está mau.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-24"/>
            <a:ext cx="900115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Além disso mediante o jogo se desenvolve a imaginação dos meninos, já que mediante o jogo simbólico se substitui um objeto por outro.</a:t>
            </a:r>
          </a:p>
          <a:p>
            <a:pPr algn="just"/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b="1" dirty="0" smtClean="0">
                <a:latin typeface="Arial" pitchFamily="34" charset="0"/>
                <a:cs typeface="Arial" pitchFamily="34" charset="0"/>
              </a:rPr>
              <a:t>V- Etapa escolar (5 – 9 anos): 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(a) </a:t>
            </a:r>
            <a:r>
              <a:rPr lang="pt-BR" sz="3200" u="sng" dirty="0" smtClean="0">
                <a:latin typeface="Arial" pitchFamily="34" charset="0"/>
                <a:cs typeface="Arial" pitchFamily="34" charset="0"/>
              </a:rPr>
              <a:t>Características psico-somáticas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O crescimento corporal continua lento.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Inicia-se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e desenvolve a dentição permanente. </a:t>
            </a:r>
          </a:p>
          <a:p>
            <a:pPr algn="just">
              <a:buFont typeface="Arial" pitchFamily="34" charset="0"/>
              <a:buChar char="•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Nesta etapa é muito importante para o menino o estudo, o jogo passa a ser algo secundário. 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71414"/>
            <a:ext cx="907259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 smtClean="0">
                <a:latin typeface="Arial" pitchFamily="34" charset="0"/>
                <a:cs typeface="Arial" pitchFamily="34" charset="0"/>
              </a:rPr>
              <a:t>VI- Etapa da adolescência (10 – 19 anos): 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A adolescência é uma etapa entre a infância e a idade adulta, que cronologicamente se inicia pelas mudanças púberes e se caracteriza por profundas transformações biológicas, psicológicas e sociais. </a:t>
            </a:r>
          </a:p>
          <a:p>
            <a:pPr algn="just"/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Segundo a Organização Mundial da Saúde: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A adolescência é a etapa que transcorre entre os 10 e 19 anos, considerando-se duas fases: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Adolescência </a:t>
            </a:r>
            <a:r>
              <a:rPr lang="pt-BR" sz="3200" dirty="0" err="1" smtClean="0">
                <a:latin typeface="Arial" pitchFamily="34" charset="0"/>
                <a:cs typeface="Arial" pitchFamily="34" charset="0"/>
              </a:rPr>
              <a:t>temprana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 (10 – 14 anos) e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Adolescência tardia (15 – 19 anos). 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38" y="71414"/>
            <a:ext cx="907256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Puberdade: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É um término empregado para identificar as mudanças somáticos jogo de dados pela aceleração do crescimento e desenvolvimento, aparição da maturidade sexual e dos caracteres sexuais secundários, não é um processo exclusivamente biológico, mas sim está inter-relacionado com fatores psicológicos e sociais.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Nas meninas começa aos 8 anos e no varão aos 9. </a:t>
            </a:r>
          </a:p>
          <a:p>
            <a:pPr algn="just"/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Características gerais da adolescência: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Crescimento corporal dado por aumento de peso, estatura e mudanças da forma e dimensões corporais. Ao momento de maior aceleração da velocidade de crescimento nesta etapa lhe denomina estirão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puberal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pt-BR" sz="2800" u="sng" dirty="0" smtClean="0">
                <a:latin typeface="Arial" pitchFamily="34" charset="0"/>
                <a:cs typeface="Arial" pitchFamily="34" charset="0"/>
              </a:rPr>
              <a:t>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-24"/>
            <a:ext cx="907259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Produz-se um aumento da massa muscular e da força muscular, mais marcado no varão. Também se produz um incremento e maturação dos pulmões e o coração, tendo portanto um maior rendimento e recuperação mais rápida frente ao exercício físico.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incremento da velocidade do crescimento, as mudanças na forma e dimensões corporais, os processos endócrino – metabólicos e a correspondente maturação, não sempre ocorrem de maneira gaita, por isso é comum que pressentem estupidez barco a motor,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incoordenação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, transtornos do sonho e fadiga.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desenvolvimento sexual está caracterizado pela maturação dos órgãos sexuais, a aparição dos caracteres sexuais secundários e o início da capacidade reprodutiva.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18890"/>
            <a:ext cx="900115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Os aspectos psicossociais estão integrados em uma série de características e comportamentos que em maior ou menor grau estão pressentem durante esta etapa, que são: </a:t>
            </a:r>
          </a:p>
          <a:p>
            <a:pPr algn="just">
              <a:buFont typeface="+mj-lt"/>
              <a:buAutoNum type="arabicPeriod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Busca de se mesmos e de sua identidade, necessidade de independência. </a:t>
            </a:r>
          </a:p>
          <a:p>
            <a:pPr algn="just">
              <a:buFont typeface="+mj-lt"/>
              <a:buAutoNum type="arabicPeriod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Tendência grupal. </a:t>
            </a:r>
          </a:p>
          <a:p>
            <a:pPr algn="just">
              <a:buFont typeface="+mj-lt"/>
              <a:buAutoNum type="arabicPeriod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Manifestações e condutas sexuais com desenvolvimento da identidade sexual. </a:t>
            </a:r>
          </a:p>
          <a:p>
            <a:pPr algn="just">
              <a:buFont typeface="+mj-lt"/>
              <a:buAutoNum type="arabicPeriod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Contradições nas manifestações de sua conduta e constantes frustrações do estado de ânimo. </a:t>
            </a:r>
          </a:p>
          <a:p>
            <a:pPr algn="just">
              <a:buFont typeface="+mj-lt"/>
              <a:buAutoNum type="arabicPeriod"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Relações </a:t>
            </a:r>
            <a:r>
              <a:rPr lang="pt-BR" sz="3000" dirty="0" err="1" smtClean="0">
                <a:latin typeface="Arial" pitchFamily="34" charset="0"/>
                <a:cs typeface="Arial" pitchFamily="34" charset="0"/>
              </a:rPr>
              <a:t>conflitivas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 com os pais que oscilam entre a dependência e a necessidade de separação dos mesmos. </a:t>
            </a:r>
            <a:endParaRPr lang="es-ES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-24"/>
            <a:ext cx="900115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+mj-lt"/>
              <a:buAutoNum type="arabicPeriod" startAt="6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Atitude social reivindicativa: neste período, os jovens se fazem mais analíticos, começam a pensar em términos simbólicos, formular hipótese, corrigir falsos preceitos, considerar alternativas e chegar a conclusões próprias. elabora-se uma escala de valores em correspondência com sua imagem do mundo. </a:t>
            </a:r>
          </a:p>
          <a:p>
            <a:pPr algn="just">
              <a:buFont typeface="+mj-lt"/>
              <a:buAutoNum type="arabicPeriod" startAt="6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A eleição de uma ocupação e a necessidade de adestramento e capacitação para seu desempenho.</a:t>
            </a:r>
          </a:p>
          <a:p>
            <a:pPr algn="just">
              <a:buFont typeface="+mj-lt"/>
              <a:buAutoNum type="arabicPeriod" startAt="6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Necessidade de formulação e respostas para um projeto de vida. 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71414"/>
            <a:ext cx="900115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VI- Etapa do adulto (19 – 45años): </a:t>
            </a:r>
          </a:p>
          <a:p>
            <a:pPr marL="342900" indent="-342900" algn="just">
              <a:buAutoNum type="alphaLcParenBoth"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Características somáticas: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corpo alcança sua altura definitiva antes dos 30 anos e logo continua seu desenvolvimento lentamente.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peso médio é aproximadamente de 60 kg.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E a altura média de 160 cm (165 no homem e 155 na mulher), limite-os normais de estatura do corpo humano estão entre os 120 e 200 cm.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Por debaixo da altura mínima se fala de nanismo e por cima da máxima gigantismo. Esta etapa se subdivide em duas idades: 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-Adulto jovem e 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-Adulto amadurecido. 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-24"/>
            <a:ext cx="9072594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900" b="1" dirty="0" smtClean="0">
                <a:latin typeface="Arial" pitchFamily="34" charset="0"/>
                <a:cs typeface="Arial" pitchFamily="34" charset="0"/>
              </a:rPr>
              <a:t>VII- Etapa de envelhecimento (major de 45 anos): </a:t>
            </a:r>
            <a:r>
              <a:rPr lang="pt-BR" sz="2900" dirty="0" smtClean="0">
                <a:latin typeface="Arial" pitchFamily="34" charset="0"/>
                <a:cs typeface="Arial" pitchFamily="34" charset="0"/>
              </a:rPr>
              <a:t>Observa-se o desaparecimento das suturas craniais, a queda dos dentes e a involução dos órgãos.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900" dirty="0" smtClean="0">
                <a:latin typeface="Arial" pitchFamily="34" charset="0"/>
                <a:cs typeface="Arial" pitchFamily="34" charset="0"/>
              </a:rPr>
              <a:t>Subdivide-se em três idades: </a:t>
            </a:r>
          </a:p>
          <a:p>
            <a:pPr algn="just"/>
            <a:r>
              <a:rPr lang="pt-BR" sz="2900" dirty="0" smtClean="0">
                <a:latin typeface="Arial" pitchFamily="34" charset="0"/>
                <a:cs typeface="Arial" pitchFamily="34" charset="0"/>
              </a:rPr>
              <a:t>-Meia; </a:t>
            </a:r>
          </a:p>
          <a:p>
            <a:pPr algn="just"/>
            <a:r>
              <a:rPr lang="pt-BR" sz="2900" dirty="0" smtClean="0">
                <a:latin typeface="Arial" pitchFamily="34" charset="0"/>
                <a:cs typeface="Arial" pitchFamily="34" charset="0"/>
              </a:rPr>
              <a:t>-Avançada e </a:t>
            </a:r>
          </a:p>
          <a:p>
            <a:pPr algn="just"/>
            <a:r>
              <a:rPr lang="pt-BR" sz="2900" dirty="0" smtClean="0">
                <a:latin typeface="Arial" pitchFamily="34" charset="0"/>
                <a:cs typeface="Arial" pitchFamily="34" charset="0"/>
              </a:rPr>
              <a:t>-Senil. </a:t>
            </a:r>
          </a:p>
          <a:p>
            <a:pPr algn="just"/>
            <a:endParaRPr lang="pt-BR" sz="2900" b="1" u="sng" dirty="0" smtClean="0"/>
          </a:p>
          <a:p>
            <a:pPr algn="just">
              <a:buFont typeface="Wingdings" pitchFamily="2" charset="2"/>
              <a:buChar char="v"/>
            </a:pPr>
            <a:r>
              <a:rPr lang="pt-BR" sz="2900" b="1" dirty="0" smtClean="0">
                <a:latin typeface="Arial" pitchFamily="34" charset="0"/>
                <a:cs typeface="Arial" pitchFamily="34" charset="0"/>
              </a:rPr>
              <a:t>Princípios do crescimento e desenvolvimento: </a:t>
            </a:r>
          </a:p>
          <a:p>
            <a:pPr algn="just"/>
            <a:r>
              <a:rPr lang="pt-BR" sz="2900" dirty="0" smtClean="0">
                <a:latin typeface="Arial" pitchFamily="34" charset="0"/>
                <a:cs typeface="Arial" pitchFamily="34" charset="0"/>
              </a:rPr>
              <a:t>1- Durante a adolescência diminui o crescimento psíquico e intelectual exceto o desenvolvimento do sistema sexual. </a:t>
            </a:r>
          </a:p>
          <a:p>
            <a:pPr algn="just"/>
            <a:r>
              <a:rPr lang="pt-BR" sz="2900" dirty="0" smtClean="0">
                <a:latin typeface="Arial" pitchFamily="34" charset="0"/>
                <a:cs typeface="Arial" pitchFamily="34" charset="0"/>
              </a:rPr>
              <a:t>2- O crescimento e desenvolvimento segue em um curso desigual, não todos os aspectos maturam à mesma velocidade e ao mesmo tempo. </a:t>
            </a:r>
            <a:endParaRPr lang="es-ES" sz="29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38" y="-24"/>
            <a:ext cx="9072562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3- Os cursos do crescimento físico e mental têm cursos paralelos, mostrando uma queda da velocidade do crescimento durante a puberdade. </a:t>
            </a: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4- O crescimento diferenciado está precedido por patrões de comportamentos gerais e sua estrutura e função se diferenciam pouco a pouco.</a:t>
            </a:r>
          </a:p>
          <a:p>
            <a:pPr algn="just"/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pt-BR" sz="3200" b="1" dirty="0" smtClean="0">
                <a:latin typeface="Arial" pitchFamily="34" charset="0"/>
                <a:cs typeface="Arial" pitchFamily="34" charset="0"/>
              </a:rPr>
              <a:t>Fatores que afetam o crescimento e desenvolvimento: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Fatores endógenos: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Fatores genéticos.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Herança.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Sexo.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2844" y="71414"/>
            <a:ext cx="900115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Raça.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Fatores neuro-hormonais.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Fatores metabólicos. </a:t>
            </a:r>
          </a:p>
          <a:p>
            <a:pPr algn="just"/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2. Fatores exógenos: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Nutrição (fator mais relevante).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Estado de saúde.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Fatores psicológicos (pouco crescimento em meninos submetidos ao estresse).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Fatores socioeconômicos.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</TotalTime>
  <Words>1866</Words>
  <Application>Microsoft Office PowerPoint</Application>
  <PresentationFormat>Presentación en pantalla (4:3)</PresentationFormat>
  <Paragraphs>248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nairis</dc:creator>
  <cp:lastModifiedBy>nairis</cp:lastModifiedBy>
  <cp:revision>44</cp:revision>
  <dcterms:created xsi:type="dcterms:W3CDTF">2015-10-03T11:23:46Z</dcterms:created>
  <dcterms:modified xsi:type="dcterms:W3CDTF">2015-10-05T18:30:53Z</dcterms:modified>
</cp:coreProperties>
</file>