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4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6561C37-5908-4625-B1C2-EC07377A1781}" type="datetimeFigureOut">
              <a:rPr lang="es-ES" smtClean="0"/>
              <a:pPr/>
              <a:t>30/06/2015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AF94561-F851-4748-BF3D-50620624B8D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561C37-5908-4625-B1C2-EC07377A1781}" type="datetimeFigureOut">
              <a:rPr lang="es-ES" smtClean="0"/>
              <a:pPr/>
              <a:t>30/06/2015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F94561-F851-4748-BF3D-50620624B8D1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561C37-5908-4625-B1C2-EC07377A1781}" type="datetimeFigureOut">
              <a:rPr lang="es-ES" smtClean="0"/>
              <a:pPr/>
              <a:t>30/06/2015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F94561-F851-4748-BF3D-50620624B8D1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561C37-5908-4625-B1C2-EC07377A1781}" type="datetimeFigureOut">
              <a:rPr lang="es-ES" smtClean="0"/>
              <a:pPr/>
              <a:t>30/06/2015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F94561-F851-4748-BF3D-50620624B8D1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561C37-5908-4625-B1C2-EC07377A1781}" type="datetimeFigureOut">
              <a:rPr lang="es-ES" smtClean="0"/>
              <a:pPr/>
              <a:t>30/06/2015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F94561-F851-4748-BF3D-50620624B8D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561C37-5908-4625-B1C2-EC07377A1781}" type="datetimeFigureOut">
              <a:rPr lang="es-ES" smtClean="0"/>
              <a:pPr/>
              <a:t>30/06/2015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F94561-F851-4748-BF3D-50620624B8D1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561C37-5908-4625-B1C2-EC07377A1781}" type="datetimeFigureOut">
              <a:rPr lang="es-ES" smtClean="0"/>
              <a:pPr/>
              <a:t>30/06/2015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F94561-F851-4748-BF3D-50620624B8D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6561C37-5908-4625-B1C2-EC07377A1781}" type="datetimeFigureOut">
              <a:rPr lang="es-ES" smtClean="0"/>
              <a:pPr/>
              <a:t>30/06/2015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F94561-F851-4748-BF3D-50620624B8D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6561C37-5908-4625-B1C2-EC07377A1781}" type="datetimeFigureOut">
              <a:rPr lang="es-ES" smtClean="0"/>
              <a:pPr/>
              <a:t>30/06/2015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AF94561-F851-4748-BF3D-50620624B8D1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561C37-5908-4625-B1C2-EC07377A1781}" type="datetimeFigureOut">
              <a:rPr lang="es-ES" smtClean="0"/>
              <a:pPr/>
              <a:t>30/06/2015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F94561-F851-4748-BF3D-50620624B8D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561C37-5908-4625-B1C2-EC07377A1781}" type="datetimeFigureOut">
              <a:rPr lang="es-ES" smtClean="0"/>
              <a:pPr/>
              <a:t>30/06/2015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F94561-F851-4748-BF3D-50620624B8D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6561C37-5908-4625-B1C2-EC07377A1781}" type="datetimeFigureOut">
              <a:rPr lang="es-ES" smtClean="0"/>
              <a:pPr/>
              <a:t>30/06/2015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AF94561-F851-4748-BF3D-50620624B8D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258846" y="142852"/>
            <a:ext cx="65117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PT" sz="4000" b="1" dirty="0" smtClean="0">
                <a:latin typeface="Arial" pitchFamily="34" charset="0"/>
                <a:cs typeface="Arial" pitchFamily="34" charset="0"/>
              </a:rPr>
              <a:t>Introdução à Enfermagem</a:t>
            </a:r>
            <a:endParaRPr lang="es-ES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4282" y="714356"/>
            <a:ext cx="38908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b="1" dirty="0" smtClean="0">
                <a:latin typeface="Arial" pitchFamily="34" charset="0"/>
                <a:cs typeface="Arial" pitchFamily="34" charset="0"/>
              </a:rPr>
              <a:t>Tema</a:t>
            </a:r>
            <a:r>
              <a:rPr lang="pt-PT" sz="3200" dirty="0" smtClean="0">
                <a:latin typeface="Arial" pitchFamily="34" charset="0"/>
                <a:cs typeface="Arial" pitchFamily="34" charset="0"/>
              </a:rPr>
              <a:t>: Esterilização.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85720" y="1357298"/>
            <a:ext cx="8643998" cy="3496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buNone/>
            </a:pPr>
            <a:r>
              <a:rPr lang="es-ES" sz="2800" b="1" dirty="0" err="1" smtClean="0">
                <a:latin typeface="Arial" pitchFamily="34" charset="0"/>
                <a:cs typeface="Arial" pitchFamily="34" charset="0"/>
              </a:rPr>
              <a:t>Sumário</a:t>
            </a:r>
            <a:r>
              <a:rPr lang="es-ES" sz="2800" b="1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Esterilização. Definição.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Centro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de esterilização. Definição. Estrutura. Organização. Funções. Relação com outros departamentos. Precauções gerais.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Métodos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de esterilização. Definição. Objetivos.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Normas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 controles. Precauções e procedimentos.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Confecção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 preparação do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fluxograma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285728"/>
            <a:ext cx="8229600" cy="857256"/>
          </a:xfrm>
        </p:spPr>
        <p:txBody>
          <a:bodyPr/>
          <a:lstStyle/>
          <a:p>
            <a:pPr algn="ctr"/>
            <a:r>
              <a:rPr lang="es-ES" sz="36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ESTERILIZAÇÃO</a:t>
            </a:r>
            <a:endParaRPr lang="es-ES" sz="3600" dirty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428596" y="1285860"/>
            <a:ext cx="842968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>
                <a:latin typeface="Arial" pitchFamily="34" charset="0"/>
                <a:cs typeface="Arial" pitchFamily="34" charset="0"/>
              </a:rPr>
              <a:t>É o procedimento que não admite a presença de agentes biológicos vivos, quer dizer, capazes de reproduzir-se. Depende além disso do controle estrito do agente esterilizante, do tempo de ação e da 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bio-carga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presente, e outras substâncias ou eventos que possam interferir com a ação.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Os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agentes esterilizantes podem ser físicos ou químicos e sempre que for possível se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utilizarão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altas temperaturas úmidas como agentes do 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ELECÇÃO.</a:t>
            </a:r>
            <a:endParaRPr lang="es-ES" sz="2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357158" y="214290"/>
            <a:ext cx="85725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Centro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de esterilização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: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É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o departamento onde se aplica a limpeza, a preparação, confecção e esterilização de instrumentais, materiais, roupas e fornecimentos a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todo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o hospital.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428596" y="2714620"/>
            <a:ext cx="850112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Estrutura 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do centro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de esterilização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: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Este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departamento estará localizado o mais perto possível do centro de atividades técnicas do hospital, assim como dos elevadores de serviço.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Seu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tamanho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deve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estar de acordo com o tamanho do tipo de instituição, quantidade de camas, especialidades e consultas externas.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85720" y="86916"/>
            <a:ext cx="850112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514350" algn="just">
              <a:buFont typeface="+mj-lt"/>
              <a:buAutoNum type="arabicPeriod" startAt="3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Suas paredes devem ser de azulejos, as esquinas circulares. </a:t>
            </a:r>
          </a:p>
          <a:p>
            <a:pPr marL="171450" indent="-514350" algn="just">
              <a:buFont typeface="+mj-lt"/>
              <a:buAutoNum type="arabicPeriod" startAt="3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 iluminação deve ser o mais perfeita possível, já seja natural ou artificial. </a:t>
            </a:r>
          </a:p>
          <a:p>
            <a:pPr marL="171450" indent="-514350" algn="just">
              <a:buFont typeface="+mj-lt"/>
              <a:buAutoNum type="arabicPeriod" startAt="3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 ventilação é de grande importância, já que este departamento tem áreas que devem estar completamente fechadas, com ventiladores ou 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es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condicionado. </a:t>
            </a:r>
          </a:p>
          <a:p>
            <a:pPr marL="171450" indent="-514350" algn="just">
              <a:buFont typeface="+mj-lt"/>
              <a:buAutoNum type="arabicPeriod" startAt="3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 departamento deve possuir grandes closets e vitrines, construídas de forma que permita a limpeza e desinfecção dos mesmos. </a:t>
            </a:r>
          </a:p>
          <a:p>
            <a:pPr marL="171450" indent="-514350" algn="just">
              <a:buFont typeface="+mj-lt"/>
              <a:buAutoNum type="arabicPeriod" startAt="3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Deve dispor de amplas e numerosas gavetas para colocar material de uso geral.</a:t>
            </a:r>
            <a:endParaRPr lang="es-ES" sz="2800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250825" y="476250"/>
            <a:ext cx="8569325" cy="18158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14350" indent="-514350" algn="just">
              <a:buFont typeface="+mj-lt"/>
              <a:buAutoNum type="arabicPeriod" startAt="8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É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necessário um local estéril para guardar o material já esterilizado.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marL="514350" indent="-514350" algn="just">
              <a:buFont typeface="+mj-lt"/>
              <a:buAutoNum type="arabicPeriod" startAt="8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Uma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área para a entrada do material sujo e outro para a saída do material estéril.</a:t>
            </a: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214282" y="2924175"/>
            <a:ext cx="8605868" cy="31085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-342900" algn="just">
              <a:buFont typeface="Wingdings" pitchFamily="2" charset="2"/>
              <a:buChar char="q"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Organização da central de esterilização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: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indent="-342900"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Está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organizado em 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área estéril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 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não estéril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indent="-342900"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indent="-342900"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Área estéril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: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indent="-342900"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Estará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fechada com cristais 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é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condicionado.</a:t>
            </a:r>
          </a:p>
          <a:p>
            <a:pPr indent="-342900"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Estará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em contato com o exterior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por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2 guichês para a entrega do material estéril.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250825" y="0"/>
            <a:ext cx="8569325" cy="61247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-342900"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pessoal que trabalha nesta área usará gorro,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nasobuco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botas e bata estéril, deve conhecer perfeitamente todo o material, instrumental e equipe com que se conta para entregá-lo imediatamente que se solicite, assim como, conhecer por quais podem ser substituídos em caso de que não as haja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indent="-342900"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Esta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área deve estar azulejada até o teto, este  deve ser liso, não deve ser de material de origem vegetal, para evitar contaminação do material.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indent="-342900" algn="just">
              <a:buFont typeface="Wingdings" pitchFamily="2" charset="2"/>
              <a:buNone/>
            </a:pPr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indent="-342900" algn="just">
              <a:buFont typeface="Wingdings" pitchFamily="2" charset="2"/>
              <a:buNone/>
            </a:pPr>
            <a:r>
              <a:rPr lang="pt-B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Área </a:t>
            </a:r>
            <a:r>
              <a:rPr lang="pt-BR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não estéril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: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indent="-342900"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Compreende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o resto do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departamento onde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se recebem, limpam, preparam e esterilizam todos os materiais cirúrgicos e clínicos que ali se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processam. </a:t>
            </a:r>
            <a:endParaRPr lang="es-ES" sz="2800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323850" y="404813"/>
            <a:ext cx="8496300" cy="526297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-342900" algn="just"/>
            <a:r>
              <a:rPr lang="pt-B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Área não estéril (continuação)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indent="-342900"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Deve existir um local para guardar equipes elétricas e de outros tipos que não se esterilizam, mas se guardam prévia limpeza mecânica. </a:t>
            </a:r>
          </a:p>
          <a:p>
            <a:pPr indent="-342900"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Nesta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área se encontram se localizada as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auto-claves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o local destinado à preparação, confecção e empacotamento do material, assim como pia, mesas e equipes necessário para esses fins.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indent="-342900"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Devem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existir bilheterias para o material usado, deve confrontar-se com o vale que está na área estéril para comprovar que tudo o que foi solicitado foi devolvido em perfeitas condições.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0" y="333375"/>
            <a:ext cx="9144000" cy="56938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-342900" algn="just">
              <a:buFont typeface="Wingdings" pitchFamily="2" charset="2"/>
              <a:buChar char="q"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Funções da central de esterilização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: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indent="-342900"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É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 encarregada de subministrar de acordo com a hierarquia e a especialidade da unidade as equipes, materiais seguintes: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marL="171450" indent="-514350" algn="just">
              <a:buAutoNum type="alphaLcParenBoth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Todos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os materiais de curas.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marL="171450" indent="-514350" algn="just">
              <a:buAutoNum type="alphaLcParenBoth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equipe e instrumental de curas, assim como, seringas de injeção, agulhas, sondas, irrigadores,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nebulizadores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esfigmomanómetros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estetoscópios, termômetros, câmaras de Oxigênios, aspiradoras, bolsas para gelo, máquinas e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cuchillas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de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raspar.</a:t>
            </a:r>
          </a:p>
          <a:p>
            <a:pPr marL="171450" indent="-514350" algn="just">
              <a:buAutoNum type="alphaLcParenBoth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Entrega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de materiais a áreas especifica tais como: salões de operações, salões de partos, serviços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neonatológicos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e de cuidados intensivos.</a:t>
            </a:r>
            <a:endParaRPr lang="es-ES" sz="2800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468313" y="620713"/>
            <a:ext cx="7704137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endParaRPr lang="es-ES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323850" y="112920"/>
            <a:ext cx="8496300" cy="18158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-342900" algn="just">
              <a:buFont typeface="Wingdings" pitchFamily="2" charset="2"/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(d)Deve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subministrar todo o material de tecido que se usa nas áreas assistenciais como são: roupa para porte estéril, compressas estéreis para a secagem das mãos, campos operatórios.</a:t>
            </a:r>
            <a:endParaRPr lang="es-ES" sz="2800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395288" y="2242505"/>
            <a:ext cx="8391554" cy="440120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-342900" algn="just">
              <a:buFont typeface="Wingdings" pitchFamily="2" charset="2"/>
              <a:buChar char="q"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Relação com outros 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departamentos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indent="-342900" algn="just"/>
            <a:r>
              <a:rPr lang="pt-B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Departamento </a:t>
            </a:r>
            <a:r>
              <a:rPr lang="pt-BR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administrativo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: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indent="-342900"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Deve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estar bem informado dos gastos, economias, rupturas e perdas, exercendo sua função administrativa, e em seu plano de trabalho se incluem visitas à central de esterilização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indent="-342900" algn="just"/>
            <a:r>
              <a:rPr lang="pt-B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Departamento </a:t>
            </a:r>
            <a:r>
              <a:rPr lang="pt-BR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 </a:t>
            </a:r>
            <a:r>
              <a:rPr lang="pt-B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Enfermagem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indent="-342900"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chefia de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enfermagem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tem grande responsabilidade sobre a central de esterilização, já que está hierarquizada diretamente por estes.</a:t>
            </a:r>
            <a:endParaRPr lang="es-ES" sz="2800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323850" y="-24"/>
            <a:ext cx="8605868" cy="689419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-342900" algn="just">
              <a:buFont typeface="Wingdings" pitchFamily="2" charset="2"/>
              <a:buNone/>
            </a:pPr>
            <a:r>
              <a:rPr lang="pt-BR" sz="2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</a:t>
            </a:r>
            <a:r>
              <a:rPr lang="pt-BR" sz="26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rmazém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: </a:t>
            </a:r>
            <a:endParaRPr lang="pt-BR" sz="2600" dirty="0" smtClean="0">
              <a:latin typeface="Arial" pitchFamily="34" charset="0"/>
              <a:cs typeface="Arial" pitchFamily="34" charset="0"/>
            </a:endParaRPr>
          </a:p>
          <a:p>
            <a:pPr indent="-342900" algn="just">
              <a:buFont typeface="Wingdings" pitchFamily="2" charset="2"/>
              <a:buNone/>
            </a:pPr>
            <a:r>
              <a:rPr lang="pt-BR" sz="2600" dirty="0" smtClean="0">
                <a:latin typeface="Arial" pitchFamily="34" charset="0"/>
                <a:cs typeface="Arial" pitchFamily="34" charset="0"/>
              </a:rPr>
              <a:t>É 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onde se abastece o departamento. </a:t>
            </a:r>
            <a:endParaRPr lang="pt-BR" sz="2600" dirty="0" smtClean="0">
              <a:latin typeface="Arial" pitchFamily="34" charset="0"/>
              <a:cs typeface="Arial" pitchFamily="34" charset="0"/>
            </a:endParaRPr>
          </a:p>
          <a:p>
            <a:pPr indent="-342900" algn="just">
              <a:buFont typeface="Wingdings" pitchFamily="2" charset="2"/>
              <a:buNone/>
            </a:pPr>
            <a:r>
              <a:rPr lang="pt-BR" sz="26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Departamento </a:t>
            </a:r>
            <a:r>
              <a:rPr lang="pt-BR" sz="2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 manutenção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: </a:t>
            </a:r>
            <a:endParaRPr lang="pt-BR" sz="2600" dirty="0" smtClean="0">
              <a:latin typeface="Arial" pitchFamily="34" charset="0"/>
              <a:cs typeface="Arial" pitchFamily="34" charset="0"/>
            </a:endParaRPr>
          </a:p>
          <a:p>
            <a:pPr indent="-342900" algn="just">
              <a:buFont typeface="Wingdings" pitchFamily="2" charset="2"/>
              <a:buNone/>
            </a:pPr>
            <a:r>
              <a:rPr lang="pt-BR" sz="2600" dirty="0" smtClean="0">
                <a:latin typeface="Arial" pitchFamily="34" charset="0"/>
                <a:cs typeface="Arial" pitchFamily="34" charset="0"/>
              </a:rPr>
              <a:t>Revisões 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semanais do autoclave, câmaras de oxigênio, </a:t>
            </a:r>
            <a:r>
              <a:rPr lang="pt-BR" sz="2600" dirty="0" err="1">
                <a:latin typeface="Arial" pitchFamily="34" charset="0"/>
                <a:cs typeface="Arial" pitchFamily="34" charset="0"/>
              </a:rPr>
              <a:t>esfigmomanómetros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, aspiradoras, que se controlam por cartões. </a:t>
            </a:r>
            <a:endParaRPr lang="pt-BR" sz="2600" dirty="0" smtClean="0">
              <a:latin typeface="Arial" pitchFamily="34" charset="0"/>
              <a:cs typeface="Arial" pitchFamily="34" charset="0"/>
            </a:endParaRPr>
          </a:p>
          <a:p>
            <a:pPr indent="-342900" algn="just">
              <a:buFont typeface="Wingdings" pitchFamily="2" charset="2"/>
              <a:buNone/>
            </a:pPr>
            <a:r>
              <a:rPr lang="pt-BR" sz="26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Laboratório </a:t>
            </a:r>
            <a:r>
              <a:rPr lang="pt-BR" sz="2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bacteriológico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: </a:t>
            </a:r>
            <a:endParaRPr lang="pt-BR" sz="2600" dirty="0" smtClean="0">
              <a:latin typeface="Arial" pitchFamily="34" charset="0"/>
              <a:cs typeface="Arial" pitchFamily="34" charset="0"/>
            </a:endParaRPr>
          </a:p>
          <a:p>
            <a:pPr indent="-342900" algn="just">
              <a:buFont typeface="Wingdings" pitchFamily="2" charset="2"/>
              <a:buNone/>
            </a:pPr>
            <a:r>
              <a:rPr lang="pt-BR" sz="2600" dirty="0" smtClean="0">
                <a:latin typeface="Arial" pitchFamily="34" charset="0"/>
                <a:cs typeface="Arial" pitchFamily="34" charset="0"/>
              </a:rPr>
              <a:t>Avaliará </a:t>
            </a:r>
            <a:r>
              <a:rPr lang="pt-BR" sz="2600" dirty="0" err="1" smtClean="0">
                <a:latin typeface="Arial" pitchFamily="34" charset="0"/>
                <a:cs typeface="Arial" pitchFamily="34" charset="0"/>
              </a:rPr>
              <a:t>freqûentemente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 (cada 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3 meses) o material esterilizado e o pessoal que trabalha no 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departamento (com 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exsudado </a:t>
            </a:r>
            <a:r>
              <a:rPr lang="pt-BR" sz="2600" dirty="0" err="1">
                <a:latin typeface="Arial" pitchFamily="34" charset="0"/>
                <a:cs typeface="Arial" pitchFamily="34" charset="0"/>
              </a:rPr>
              <a:t>faringeo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) e uma ou duas vezes ao mês se 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avaliará 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o ambiente. </a:t>
            </a:r>
            <a:endParaRPr lang="pt-BR" sz="2600" dirty="0" smtClean="0">
              <a:latin typeface="Arial" pitchFamily="34" charset="0"/>
              <a:cs typeface="Arial" pitchFamily="34" charset="0"/>
            </a:endParaRPr>
          </a:p>
          <a:p>
            <a:pPr indent="-342900" algn="just">
              <a:buFont typeface="Wingdings" pitchFamily="2" charset="2"/>
              <a:buNone/>
            </a:pPr>
            <a:r>
              <a:rPr lang="pt-BR" sz="2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</a:t>
            </a:r>
            <a:r>
              <a:rPr lang="pt-BR" sz="26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avanderia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, </a:t>
            </a:r>
            <a:r>
              <a:rPr lang="pt-BR" sz="2600" u="sng" dirty="0">
                <a:latin typeface="Arial" pitchFamily="34" charset="0"/>
                <a:cs typeface="Arial" pitchFamily="34" charset="0"/>
              </a:rPr>
              <a:t>loja de roupa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, </a:t>
            </a:r>
            <a:r>
              <a:rPr lang="pt-BR" sz="2600" u="sng" dirty="0">
                <a:latin typeface="Arial" pitchFamily="34" charset="0"/>
                <a:cs typeface="Arial" pitchFamily="34" charset="0"/>
              </a:rPr>
              <a:t>costureira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 e com o funcionamento do horário de </a:t>
            </a:r>
            <a:r>
              <a:rPr lang="pt-BR" sz="2600" u="sng" dirty="0">
                <a:latin typeface="Arial" pitchFamily="34" charset="0"/>
                <a:cs typeface="Arial" pitchFamily="34" charset="0"/>
              </a:rPr>
              <a:t>caldeiras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. </a:t>
            </a:r>
            <a:endParaRPr lang="pt-BR" sz="2600" dirty="0" smtClean="0">
              <a:latin typeface="Arial" pitchFamily="34" charset="0"/>
              <a:cs typeface="Arial" pitchFamily="34" charset="0"/>
            </a:endParaRPr>
          </a:p>
          <a:p>
            <a:pPr indent="-342900" algn="just">
              <a:buFont typeface="Wingdings" pitchFamily="2" charset="2"/>
              <a:buNone/>
            </a:pPr>
            <a:r>
              <a:rPr lang="pt-BR" sz="2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</a:t>
            </a:r>
            <a:r>
              <a:rPr lang="pt-BR" sz="26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utros </a:t>
            </a:r>
            <a:r>
              <a:rPr lang="pt-BR" sz="2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centros hospitalares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: </a:t>
            </a:r>
            <a:endParaRPr lang="pt-BR" sz="2600" dirty="0" smtClean="0">
              <a:latin typeface="Arial" pitchFamily="34" charset="0"/>
              <a:cs typeface="Arial" pitchFamily="34" charset="0"/>
            </a:endParaRPr>
          </a:p>
          <a:p>
            <a:pPr indent="-342900" algn="just">
              <a:buFont typeface="Wingdings" pitchFamily="2" charset="2"/>
              <a:buNone/>
            </a:pPr>
            <a:r>
              <a:rPr lang="pt-BR" sz="2600" dirty="0" smtClean="0">
                <a:latin typeface="Arial" pitchFamily="34" charset="0"/>
                <a:cs typeface="Arial" pitchFamily="34" charset="0"/>
              </a:rPr>
              <a:t>Coordena-se 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se existisse algum imprevisto para que outro centro colabore de maneira rápida e sem prejuízos no funcionamento.</a:t>
            </a:r>
            <a:endParaRPr lang="es-ES" sz="2600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250825" y="476250"/>
            <a:ext cx="8497888" cy="483209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-342900" algn="just">
              <a:buFont typeface="Wingdings" pitchFamily="2" charset="2"/>
              <a:buNone/>
            </a:pPr>
            <a:r>
              <a:rPr lang="pt-BR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</a:t>
            </a:r>
            <a:r>
              <a:rPr lang="pt-B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alas </a:t>
            </a:r>
            <a:r>
              <a:rPr lang="pt-BR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ou departamentos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: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indent="-342900" algn="just">
              <a:buFont typeface="Wingdings" pitchFamily="2" charset="2"/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Haverá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horário para entrega do material, os pedidos se fará em cada turno em modelos oficiais. Os pedidos de equipe (aspiradoras)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farão-se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mediante um vale quando se terminarem de usar se revisará e se comprovará se lhe falta algum objeto ou aditamento.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indent="-342900" algn="just">
              <a:buFont typeface="Wingdings" pitchFamily="2" charset="2"/>
              <a:buNone/>
            </a:pPr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indent="-342900" algn="just">
              <a:buFont typeface="Wingdings" pitchFamily="2" charset="2"/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Todo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gasto desnecessário, economia, ruptura de equipes lhe informará ao pessoal de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enfermagem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durante as reuniões técnico- administrativas.</a:t>
            </a:r>
            <a:endParaRPr lang="es-ES" sz="2800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539750" y="476250"/>
            <a:ext cx="8280400" cy="62478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-342900" algn="just">
              <a:buSzPct val="90000"/>
              <a:buFont typeface="Wingdings" pitchFamily="2" charset="2"/>
              <a:buChar char="q"/>
            </a:pPr>
            <a:r>
              <a:rPr lang="pt-BR" sz="3200" b="1" dirty="0">
                <a:latin typeface="Arial" pitchFamily="34" charset="0"/>
                <a:cs typeface="Arial" pitchFamily="34" charset="0"/>
              </a:rPr>
              <a:t>Precauções gerais: </a:t>
            </a:r>
            <a:endParaRPr lang="pt-BR" sz="3200" b="1" dirty="0" smtClean="0">
              <a:latin typeface="Arial" pitchFamily="34" charset="0"/>
              <a:cs typeface="Arial" pitchFamily="34" charset="0"/>
            </a:endParaRPr>
          </a:p>
          <a:p>
            <a:pPr indent="-342900"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Terá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que insistir na perfeita limpeza do material antes de seu empacotamento para sua posterior esterilização. De acordo com o material, assim será a técnica de limpeza e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preparação.</a:t>
            </a:r>
          </a:p>
          <a:p>
            <a:pPr indent="-342900" algn="just">
              <a:buFont typeface="Wingdings" pitchFamily="2" charset="2"/>
              <a:buChar char="§"/>
            </a:pPr>
            <a:r>
              <a:rPr lang="pt-BR" sz="3200" dirty="0" err="1" smtClean="0">
                <a:latin typeface="Arial" pitchFamily="34" charset="0"/>
                <a:cs typeface="Arial" pitchFamily="34" charset="0"/>
              </a:rPr>
              <a:t>Empacotará-se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sempre com dobro coberta, </a:t>
            </a:r>
            <a:r>
              <a:rPr lang="pt-BR" sz="3200" dirty="0" err="1">
                <a:latin typeface="Arial" pitchFamily="34" charset="0"/>
                <a:cs typeface="Arial" pitchFamily="34" charset="0"/>
              </a:rPr>
              <a:t>fará-se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 a rotulação do mesmo e se especificará a numeração quando se trata de materiais de distintos calibres. Se </a:t>
            </a:r>
            <a:r>
              <a:rPr lang="pt-BR" sz="3200" dirty="0" err="1">
                <a:latin typeface="Arial" pitchFamily="34" charset="0"/>
                <a:cs typeface="Arial" pitchFamily="34" charset="0"/>
              </a:rPr>
              <a:t>se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 esterilizar alguns em soluções, estas devem trocar-se cada 24 horas.</a:t>
            </a:r>
            <a:endParaRPr lang="es-ES" sz="3200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indent="-342900" algn="just">
              <a:buFont typeface="Wingdings" pitchFamily="2" charset="2"/>
              <a:buNone/>
            </a:pPr>
            <a:endParaRPr lang="es-ES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395288" y="428604"/>
            <a:ext cx="8208962" cy="60016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-342900"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Os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envoltórios devem ser de tecidos resistentes e de uma malha densa, permeável ao calor. Se forem de papel, estas devem ser resistentes, de maneira que não se quebrem pela exposição ao vapor e à pressão.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indent="-342900"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conteúdo dos pacotes deve ser colocado em forma tal, que o calor penetre uniformemente a todas as superfícies e o tamanho destes se recomenda que como máximo sejam de 55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cm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de largura e 22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cm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de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alto.</a:t>
            </a:r>
            <a:endParaRPr lang="es-ES" sz="3200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395288" y="500042"/>
            <a:ext cx="8353425" cy="60016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-342900" algn="just">
              <a:buFont typeface="Wingdings" pitchFamily="2" charset="2"/>
              <a:buChar char="q"/>
            </a:pPr>
            <a:r>
              <a:rPr lang="pt-BR" sz="3200" b="1" dirty="0">
                <a:latin typeface="Arial" pitchFamily="34" charset="0"/>
                <a:cs typeface="Arial" pitchFamily="34" charset="0"/>
              </a:rPr>
              <a:t>Funções do pessoal de </a:t>
            </a:r>
            <a:r>
              <a:rPr lang="pt-BR" sz="3200" b="1" dirty="0" smtClean="0">
                <a:latin typeface="Arial" pitchFamily="34" charset="0"/>
                <a:cs typeface="Arial" pitchFamily="34" charset="0"/>
              </a:rPr>
              <a:t>Enfermagem </a:t>
            </a:r>
            <a:r>
              <a:rPr lang="pt-BR" sz="3200" b="1" dirty="0">
                <a:latin typeface="Arial" pitchFamily="34" charset="0"/>
                <a:cs typeface="Arial" pitchFamily="34" charset="0"/>
              </a:rPr>
              <a:t>na central de esterilização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: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indent="-342900" algn="just"/>
            <a:r>
              <a:rPr lang="pt-BR" sz="3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Funções </a:t>
            </a:r>
            <a:r>
              <a:rPr lang="pt-BR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assistenciais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: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indent="-342900"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Executar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e fiscalizar o processo de desinfecção e esterilização do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material.</a:t>
            </a:r>
          </a:p>
          <a:p>
            <a:pPr indent="-342900"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Cumprir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e fazer cumprir as normas de higiene pessoal e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ambiental.</a:t>
            </a:r>
          </a:p>
          <a:p>
            <a:pPr indent="-342900"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Executar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e fiscalizar a elaboração e preparação do material e instrumental do autoclave.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indent="-342900"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Levar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o controle da esterilização com cintas testemunha.</a:t>
            </a:r>
            <a:endParaRPr lang="es-ES" sz="3200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395288" y="476250"/>
            <a:ext cx="8137525" cy="609397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-342900" algn="just">
              <a:buFont typeface="Wingdings" pitchFamily="2" charset="2"/>
              <a:buChar char="§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Delimitar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as áreas estéreis e as não estéreis. </a:t>
            </a:r>
            <a:endParaRPr lang="pt-BR" sz="3000" dirty="0" smtClean="0">
              <a:latin typeface="Arial" pitchFamily="34" charset="0"/>
              <a:cs typeface="Arial" pitchFamily="34" charset="0"/>
            </a:endParaRPr>
          </a:p>
          <a:p>
            <a:pPr indent="-342900" algn="just">
              <a:buFont typeface="Wingdings" pitchFamily="2" charset="2"/>
              <a:buChar char="§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Estabelecer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a rotação  do material e equipe, fazendo a esterilização acorde com as normas. </a:t>
            </a:r>
            <a:endParaRPr lang="pt-BR" sz="3000" dirty="0" smtClean="0">
              <a:latin typeface="Arial" pitchFamily="34" charset="0"/>
              <a:cs typeface="Arial" pitchFamily="34" charset="0"/>
            </a:endParaRPr>
          </a:p>
          <a:p>
            <a:pPr indent="-342900" algn="just">
              <a:buFont typeface="Wingdings" pitchFamily="2" charset="2"/>
              <a:buNone/>
            </a:pPr>
            <a:r>
              <a:rPr lang="pt-BR" sz="3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Funções </a:t>
            </a:r>
            <a:r>
              <a:rPr lang="pt-BR" sz="3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administrativas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: </a:t>
            </a:r>
            <a:endParaRPr lang="pt-BR" sz="3000" dirty="0" smtClean="0">
              <a:latin typeface="Arial" pitchFamily="34" charset="0"/>
              <a:cs typeface="Arial" pitchFamily="34" charset="0"/>
            </a:endParaRPr>
          </a:p>
          <a:p>
            <a:pPr indent="-342900" algn="just">
              <a:buFont typeface="Arial" pitchFamily="34" charset="0"/>
              <a:buChar char="•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Confeccionar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o plano de trabalho acorde com o estabelecido. </a:t>
            </a:r>
            <a:endParaRPr lang="pt-BR" sz="3000" dirty="0" smtClean="0">
              <a:latin typeface="Arial" pitchFamily="34" charset="0"/>
              <a:cs typeface="Arial" pitchFamily="34" charset="0"/>
            </a:endParaRPr>
          </a:p>
          <a:p>
            <a:pPr indent="-342900" algn="just">
              <a:buFont typeface="Arial" pitchFamily="34" charset="0"/>
              <a:buChar char="•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Garantir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o material para todos os serviços, salas e departamentos. </a:t>
            </a:r>
            <a:endParaRPr lang="pt-BR" sz="3000" dirty="0" smtClean="0">
              <a:latin typeface="Arial" pitchFamily="34" charset="0"/>
              <a:cs typeface="Arial" pitchFamily="34" charset="0"/>
            </a:endParaRPr>
          </a:p>
          <a:p>
            <a:pPr indent="-342900" algn="just">
              <a:buFont typeface="Arial" pitchFamily="34" charset="0"/>
              <a:buChar char="•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Fazer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os pedidos do armazém, controlá-los meios e recursos fixos e estabelecer horário de entrega e recibo de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materiais.</a:t>
            </a:r>
            <a:endParaRPr lang="es-ES" sz="3000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539750" y="549275"/>
            <a:ext cx="8064500" cy="60016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-342900"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Realizar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uma revisão de materiais e efetuar reposições de material defeituoso e quebrado.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indent="-342900"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Coordenar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com a seção de manutenção a revisão periódica de equipes e autoclave.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indent="-342900"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Coordenar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a realização do controle bacteriológico do material, meio ambiente e pessoal que trabalha na seção.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indent="-342900"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Informar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ao pessoal de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enfermagem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sobre gastos, economias e rupturas de materiais.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indent="-342900"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Registrar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diariamente as atividades.</a:t>
            </a:r>
            <a:endParaRPr lang="es-ES" sz="3200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323850" y="620713"/>
            <a:ext cx="8135938" cy="35394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-342900" algn="just">
              <a:buFont typeface="Wingdings" pitchFamily="2" charset="2"/>
              <a:buNone/>
            </a:pPr>
            <a:r>
              <a:rPr lang="pt-BR" sz="3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Funções </a:t>
            </a:r>
            <a:r>
              <a:rPr lang="pt-BR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 </a:t>
            </a:r>
            <a:r>
              <a:rPr lang="pt-BR" sz="32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docencia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: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indent="-342900"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Participar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de cursos de educação continuada e </a:t>
            </a:r>
            <a:r>
              <a:rPr lang="pt-BR" sz="3200" dirty="0" err="1">
                <a:latin typeface="Arial" pitchFamily="34" charset="0"/>
                <a:cs typeface="Arial" pitchFamily="34" charset="0"/>
              </a:rPr>
              <a:t>docencia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 a estudantes dos diferentes cursos que rodem por departamentos.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indent="-342900"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Participar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das investigações que se realizem.</a:t>
            </a:r>
            <a:endParaRPr lang="es-ES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198</TotalTime>
  <Words>1339</Words>
  <Application>Microsoft Office PowerPoint</Application>
  <PresentationFormat>Presentación en pantalla (4:3)</PresentationFormat>
  <Paragraphs>88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Concurrencia</vt:lpstr>
      <vt:lpstr>Diapositiva 1</vt:lpstr>
      <vt:lpstr>ESTERILIZAÇÃO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nairis</dc:creator>
  <cp:lastModifiedBy>nairis</cp:lastModifiedBy>
  <cp:revision>19</cp:revision>
  <dcterms:created xsi:type="dcterms:W3CDTF">2015-06-20T18:16:40Z</dcterms:created>
  <dcterms:modified xsi:type="dcterms:W3CDTF">2015-06-30T19:33:13Z</dcterms:modified>
</cp:coreProperties>
</file>