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4" r:id="rId16"/>
    <p:sldId id="277" r:id="rId17"/>
    <p:sldId id="280" r:id="rId18"/>
    <p:sldId id="281" r:id="rId19"/>
    <p:sldId id="282" r:id="rId20"/>
    <p:sldId id="283" r:id="rId21"/>
    <p:sldId id="273" r:id="rId22"/>
    <p:sldId id="270" r:id="rId23"/>
    <p:sldId id="271" r:id="rId24"/>
    <p:sldId id="272" r:id="rId25"/>
    <p:sldId id="274" r:id="rId26"/>
    <p:sldId id="278" r:id="rId27"/>
    <p:sldId id="276" r:id="rId28"/>
    <p:sldId id="279" r:id="rId29"/>
    <p:sldId id="285" r:id="rId3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33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2248" autoAdjust="0"/>
  </p:normalViewPr>
  <p:slideViewPr>
    <p:cSldViewPr>
      <p:cViewPr>
        <p:scale>
          <a:sx n="42" d="100"/>
          <a:sy n="42" d="100"/>
        </p:scale>
        <p:origin x="-346" y="1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C8DAFF-9D9E-41C2-A4D8-79892B3B4847}" type="datetimeFigureOut">
              <a:rPr lang="es-ES" smtClean="0"/>
              <a:pPr/>
              <a:t>07/09/2015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DD6915-71D1-4266-8F2B-C99A117F86F4}"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A1DD6915-71D1-4266-8F2B-C99A117F86F4}" type="slidenum">
              <a:rPr lang="es-ES" smtClean="0"/>
              <a:pPr/>
              <a:t>4</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D3C4FCF6-9317-4C54-9413-A07F92D01B59}" type="datetimeFigureOut">
              <a:rPr lang="es-ES" smtClean="0"/>
              <a:pPr/>
              <a:t>07/09/2015</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2C4FA094-1411-49A2-8E13-B8FABE0AE569}"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3C4FCF6-9317-4C54-9413-A07F92D01B59}" type="datetimeFigureOut">
              <a:rPr lang="es-ES" smtClean="0"/>
              <a:pPr/>
              <a:t>07/09/2015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C4FA094-1411-49A2-8E13-B8FABE0AE569}"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D3C4FCF6-9317-4C54-9413-A07F92D01B59}" type="datetimeFigureOut">
              <a:rPr lang="es-ES" smtClean="0"/>
              <a:pPr/>
              <a:t>07/09/2015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C4FA094-1411-49A2-8E13-B8FABE0AE569}"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D3C4FCF6-9317-4C54-9413-A07F92D01B59}" type="datetimeFigureOut">
              <a:rPr lang="es-ES" smtClean="0"/>
              <a:pPr/>
              <a:t>07/09/2015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C4FA094-1411-49A2-8E13-B8FABE0AE569}"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D3C4FCF6-9317-4C54-9413-A07F92D01B59}" type="datetimeFigureOut">
              <a:rPr lang="es-ES" smtClean="0"/>
              <a:pPr/>
              <a:t>07/09/2015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C4FA094-1411-49A2-8E13-B8FABE0AE569}"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D3C4FCF6-9317-4C54-9413-A07F92D01B59}" type="datetimeFigureOut">
              <a:rPr lang="es-ES" smtClean="0"/>
              <a:pPr/>
              <a:t>07/09/2015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C4FA094-1411-49A2-8E13-B8FABE0AE569}"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3C4FCF6-9317-4C54-9413-A07F92D01B59}" type="datetimeFigureOut">
              <a:rPr lang="es-ES" smtClean="0"/>
              <a:pPr/>
              <a:t>07/09/2015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C4FA094-1411-49A2-8E13-B8FABE0AE569}"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D3C4FCF6-9317-4C54-9413-A07F92D01B59}" type="datetimeFigureOut">
              <a:rPr lang="es-ES" smtClean="0"/>
              <a:pPr/>
              <a:t>07/09/2015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C4FA094-1411-49A2-8E13-B8FABE0AE569}"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D3C4FCF6-9317-4C54-9413-A07F92D01B59}" type="datetimeFigureOut">
              <a:rPr lang="es-ES" smtClean="0"/>
              <a:pPr/>
              <a:t>07/09/2015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2C4FA094-1411-49A2-8E13-B8FABE0AE569}"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3C4FCF6-9317-4C54-9413-A07F92D01B59}" type="datetimeFigureOut">
              <a:rPr lang="es-ES" smtClean="0"/>
              <a:pPr/>
              <a:t>07/09/2015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C4FA094-1411-49A2-8E13-B8FABE0AE569}"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3C4FCF6-9317-4C54-9413-A07F92D01B59}" type="datetimeFigureOut">
              <a:rPr lang="es-ES" smtClean="0"/>
              <a:pPr/>
              <a:t>07/09/2015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C4FA094-1411-49A2-8E13-B8FABE0AE569}"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3C4FCF6-9317-4C54-9413-A07F92D01B59}" type="datetimeFigureOut">
              <a:rPr lang="es-ES" smtClean="0"/>
              <a:pPr/>
              <a:t>07/09/2015</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C4FA094-1411-49A2-8E13-B8FABE0AE569}"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714984" y="71414"/>
            <a:ext cx="7786106" cy="830997"/>
          </a:xfrm>
          <a:prstGeom prst="rect">
            <a:avLst/>
          </a:prstGeom>
          <a:noFill/>
        </p:spPr>
        <p:txBody>
          <a:bodyPr wrap="none" rtlCol="0">
            <a:spAutoFit/>
          </a:bodyPr>
          <a:lstStyle/>
          <a:p>
            <a:r>
              <a:rPr lang="pt-PT" sz="4800" b="1" dirty="0" smtClean="0">
                <a:latin typeface="Arial" pitchFamily="34" charset="0"/>
                <a:cs typeface="Arial" pitchFamily="34" charset="0"/>
              </a:rPr>
              <a:t>Introdução à Enfermagem</a:t>
            </a:r>
            <a:endParaRPr lang="es-ES" sz="4800" b="1" dirty="0">
              <a:latin typeface="Arial" pitchFamily="34" charset="0"/>
              <a:cs typeface="Arial" pitchFamily="34" charset="0"/>
            </a:endParaRPr>
          </a:p>
        </p:txBody>
      </p:sp>
      <p:sp>
        <p:nvSpPr>
          <p:cNvPr id="5" name="4 CuadroTexto"/>
          <p:cNvSpPr txBox="1"/>
          <p:nvPr/>
        </p:nvSpPr>
        <p:spPr>
          <a:xfrm>
            <a:off x="214282" y="928670"/>
            <a:ext cx="8858280" cy="5878532"/>
          </a:xfrm>
          <a:prstGeom prst="rect">
            <a:avLst/>
          </a:prstGeom>
          <a:noFill/>
        </p:spPr>
        <p:txBody>
          <a:bodyPr wrap="square" rtlCol="0">
            <a:spAutoFit/>
          </a:bodyPr>
          <a:lstStyle/>
          <a:p>
            <a:pPr algn="just"/>
            <a:r>
              <a:rPr lang="pt-PT" sz="4000" b="1" dirty="0" smtClean="0">
                <a:latin typeface="Arial" pitchFamily="34" charset="0"/>
                <a:cs typeface="Arial" pitchFamily="34" charset="0"/>
              </a:rPr>
              <a:t>Tema</a:t>
            </a:r>
            <a:r>
              <a:rPr lang="pt-PT" sz="4000" dirty="0" smtClean="0">
                <a:latin typeface="Arial" pitchFamily="34" charset="0"/>
                <a:cs typeface="Arial" pitchFamily="34" charset="0"/>
              </a:rPr>
              <a:t>: Exame físico no processo de atenção de enfermagem.</a:t>
            </a:r>
          </a:p>
          <a:p>
            <a:pPr algn="just"/>
            <a:endParaRPr lang="pt-PT" sz="4000" dirty="0">
              <a:latin typeface="Arial" pitchFamily="34" charset="0"/>
              <a:cs typeface="Arial" pitchFamily="34" charset="0"/>
            </a:endParaRPr>
          </a:p>
          <a:p>
            <a:pPr algn="just"/>
            <a:r>
              <a:rPr lang="pt-PT" sz="4000" dirty="0" smtClean="0">
                <a:latin typeface="Arial" pitchFamily="34" charset="0"/>
                <a:cs typeface="Arial" pitchFamily="34" charset="0"/>
              </a:rPr>
              <a:t>Sumário:</a:t>
            </a:r>
          </a:p>
          <a:p>
            <a:pPr algn="just">
              <a:buFont typeface="Arial" pitchFamily="34" charset="0"/>
              <a:buChar char="•"/>
            </a:pPr>
            <a:r>
              <a:rPr lang="pt-PT" sz="3600" dirty="0">
                <a:latin typeface="Arial" pitchFamily="34" charset="0"/>
                <a:cs typeface="Arial" pitchFamily="34" charset="0"/>
              </a:rPr>
              <a:t>Exame físico na prática de </a:t>
            </a:r>
            <a:r>
              <a:rPr lang="pt-PT" sz="3600" dirty="0" smtClean="0">
                <a:latin typeface="Arial" pitchFamily="34" charset="0"/>
                <a:cs typeface="Arial" pitchFamily="34" charset="0"/>
              </a:rPr>
              <a:t>enfermagem.</a:t>
            </a:r>
          </a:p>
          <a:p>
            <a:pPr algn="just">
              <a:buFont typeface="Arial" pitchFamily="34" charset="0"/>
              <a:buChar char="•"/>
            </a:pPr>
            <a:r>
              <a:rPr lang="pt-PT" sz="3600" dirty="0" smtClean="0">
                <a:latin typeface="Arial" pitchFamily="34" charset="0"/>
                <a:cs typeface="Arial" pitchFamily="34" charset="0"/>
              </a:rPr>
              <a:t>Diferentes posições </a:t>
            </a:r>
            <a:r>
              <a:rPr lang="pt-PT" sz="3600" dirty="0">
                <a:latin typeface="Arial" pitchFamily="34" charset="0"/>
                <a:cs typeface="Arial" pitchFamily="34" charset="0"/>
              </a:rPr>
              <a:t>para o exame físico</a:t>
            </a:r>
            <a:r>
              <a:rPr lang="pt-PT" sz="3600" dirty="0" smtClean="0"/>
              <a:t>.</a:t>
            </a:r>
          </a:p>
          <a:p>
            <a:pPr algn="just">
              <a:buFont typeface="Arial" pitchFamily="34" charset="0"/>
              <a:buChar char="•"/>
            </a:pPr>
            <a:r>
              <a:rPr lang="es-ES_tradnl" sz="3600" dirty="0" err="1" smtClean="0">
                <a:latin typeface="Arial" pitchFamily="34" charset="0"/>
                <a:cs typeface="Arial" pitchFamily="34" charset="0"/>
              </a:rPr>
              <a:t>Exame</a:t>
            </a:r>
            <a:r>
              <a:rPr lang="es-ES_tradnl" sz="3600" dirty="0" smtClean="0">
                <a:latin typeface="Arial" pitchFamily="34" charset="0"/>
                <a:cs typeface="Arial" pitchFamily="34" charset="0"/>
              </a:rPr>
              <a:t> </a:t>
            </a:r>
            <a:r>
              <a:rPr lang="es-ES_tradnl" sz="3600" dirty="0">
                <a:latin typeface="Arial" pitchFamily="34" charset="0"/>
                <a:cs typeface="Arial" pitchFamily="34" charset="0"/>
              </a:rPr>
              <a:t>físico </a:t>
            </a:r>
            <a:r>
              <a:rPr lang="es-ES_tradnl" sz="3600" dirty="0" err="1" smtClean="0">
                <a:latin typeface="Arial" pitchFamily="34" charset="0"/>
                <a:cs typeface="Arial" pitchFamily="34" charset="0"/>
              </a:rPr>
              <a:t>geral</a:t>
            </a:r>
            <a:r>
              <a:rPr lang="es-ES_tradnl" sz="3600" dirty="0" smtClean="0">
                <a:latin typeface="Arial" pitchFamily="34" charset="0"/>
                <a:cs typeface="Arial" pitchFamily="34" charset="0"/>
              </a:rPr>
              <a:t>.</a:t>
            </a:r>
          </a:p>
          <a:p>
            <a:pPr algn="just">
              <a:buFont typeface="Arial" pitchFamily="34" charset="0"/>
              <a:buChar char="•"/>
            </a:pPr>
            <a:r>
              <a:rPr lang="es-ES_tradnl" sz="3600" dirty="0" err="1" smtClean="0">
                <a:latin typeface="Arial" pitchFamily="34" charset="0"/>
                <a:cs typeface="Arial" pitchFamily="34" charset="0"/>
              </a:rPr>
              <a:t>Exame</a:t>
            </a:r>
            <a:r>
              <a:rPr lang="es-ES_tradnl" sz="3600" dirty="0" smtClean="0">
                <a:latin typeface="Arial" pitchFamily="34" charset="0"/>
                <a:cs typeface="Arial" pitchFamily="34" charset="0"/>
              </a:rPr>
              <a:t> físico regional.</a:t>
            </a:r>
          </a:p>
          <a:p>
            <a:pPr algn="just">
              <a:buFont typeface="Arial" pitchFamily="34" charset="0"/>
              <a:buChar char="•"/>
            </a:pPr>
            <a:r>
              <a:rPr lang="es-ES_tradnl" sz="3600" dirty="0" err="1" smtClean="0">
                <a:latin typeface="Arial" pitchFamily="34" charset="0"/>
                <a:cs typeface="Arial" pitchFamily="34" charset="0"/>
              </a:rPr>
              <a:t>Exame</a:t>
            </a:r>
            <a:r>
              <a:rPr lang="es-ES_tradnl" sz="3600" dirty="0" smtClean="0">
                <a:latin typeface="Arial" pitchFamily="34" charset="0"/>
                <a:cs typeface="Arial" pitchFamily="34" charset="0"/>
              </a:rPr>
              <a:t> físico por sistemas.</a:t>
            </a:r>
          </a:p>
          <a:p>
            <a:pPr algn="just">
              <a:buFont typeface="Arial" pitchFamily="34" charset="0"/>
              <a:buChar char="•"/>
            </a:pPr>
            <a:endParaRPr lang="es-ES" sz="3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2285984" y="142852"/>
            <a:ext cx="4429156" cy="571504"/>
          </a:xfrm>
          <a:prstGeom prst="round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3200" b="1" dirty="0">
                <a:solidFill>
                  <a:schemeClr val="tx1"/>
                </a:solidFill>
                <a:latin typeface="Arial" pitchFamily="34" charset="0"/>
                <a:cs typeface="Arial" pitchFamily="34" charset="0"/>
              </a:rPr>
              <a:t>Exame físico</a:t>
            </a:r>
            <a:endParaRPr lang="es-ES" sz="3200" b="1" dirty="0">
              <a:solidFill>
                <a:schemeClr val="tx1"/>
              </a:solidFill>
              <a:latin typeface="Arial" pitchFamily="34" charset="0"/>
              <a:cs typeface="Arial" pitchFamily="34" charset="0"/>
            </a:endParaRPr>
          </a:p>
        </p:txBody>
      </p:sp>
      <p:sp>
        <p:nvSpPr>
          <p:cNvPr id="3" name="2 Flecha abajo"/>
          <p:cNvSpPr/>
          <p:nvPr/>
        </p:nvSpPr>
        <p:spPr>
          <a:xfrm>
            <a:off x="3643306" y="785794"/>
            <a:ext cx="1770516" cy="357190"/>
          </a:xfrm>
          <a:prstGeom prst="downArrow">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CuadroTexto"/>
          <p:cNvSpPr txBox="1"/>
          <p:nvPr/>
        </p:nvSpPr>
        <p:spPr>
          <a:xfrm>
            <a:off x="142844" y="1071546"/>
            <a:ext cx="8858280" cy="2308324"/>
          </a:xfrm>
          <a:prstGeom prst="rect">
            <a:avLst/>
          </a:prstGeom>
          <a:noFill/>
        </p:spPr>
        <p:txBody>
          <a:bodyPr wrap="square" rtlCol="0">
            <a:spAutoFit/>
          </a:bodyPr>
          <a:lstStyle/>
          <a:p>
            <a:pPr algn="just"/>
            <a:r>
              <a:rPr lang="pt-PT" sz="2400" dirty="0">
                <a:latin typeface="Arial" pitchFamily="34" charset="0"/>
                <a:cs typeface="Arial" pitchFamily="34" charset="0"/>
              </a:rPr>
              <a:t>É</a:t>
            </a:r>
            <a:r>
              <a:rPr lang="pt-PT" sz="2400" dirty="0" smtClean="0">
                <a:latin typeface="Arial" pitchFamily="34" charset="0"/>
                <a:cs typeface="Arial" pitchFamily="34" charset="0"/>
              </a:rPr>
              <a:t> </a:t>
            </a:r>
            <a:r>
              <a:rPr lang="pt-PT" sz="2400" dirty="0">
                <a:latin typeface="Arial" pitchFamily="34" charset="0"/>
                <a:cs typeface="Arial" pitchFamily="34" charset="0"/>
              </a:rPr>
              <a:t>a exploração que pratica o médico ou profissional de enfermaria a toda pessoa </a:t>
            </a:r>
            <a:r>
              <a:rPr lang="pt-PT" sz="2400" u="sng" dirty="0">
                <a:latin typeface="Arial" pitchFamily="34" charset="0"/>
                <a:cs typeface="Arial" pitchFamily="34" charset="0"/>
              </a:rPr>
              <a:t>sã</a:t>
            </a:r>
            <a:r>
              <a:rPr lang="pt-PT" sz="2400" dirty="0">
                <a:latin typeface="Arial" pitchFamily="34" charset="0"/>
                <a:cs typeface="Arial" pitchFamily="34" charset="0"/>
              </a:rPr>
              <a:t> ou doente, a fim de reconhecer </a:t>
            </a:r>
            <a:r>
              <a:rPr lang="pt-PT" sz="2400" dirty="0" smtClean="0">
                <a:latin typeface="Arial" pitchFamily="34" charset="0"/>
                <a:cs typeface="Arial" pitchFamily="34" charset="0"/>
              </a:rPr>
              <a:t>seu </a:t>
            </a:r>
            <a:r>
              <a:rPr lang="pt-PT" sz="2400" dirty="0">
                <a:latin typeface="Arial" pitchFamily="34" charset="0"/>
                <a:cs typeface="Arial" pitchFamily="34" charset="0"/>
              </a:rPr>
              <a:t>estado físico </a:t>
            </a:r>
            <a:r>
              <a:rPr lang="pt-PT" sz="2400" dirty="0" smtClean="0">
                <a:latin typeface="Arial" pitchFamily="34" charset="0"/>
                <a:cs typeface="Arial" pitchFamily="34" charset="0"/>
              </a:rPr>
              <a:t>ou </a:t>
            </a:r>
            <a:r>
              <a:rPr lang="pt-PT" sz="2400" dirty="0">
                <a:latin typeface="Arial" pitchFamily="34" charset="0"/>
                <a:cs typeface="Arial" pitchFamily="34" charset="0"/>
              </a:rPr>
              <a:t>os </a:t>
            </a:r>
            <a:r>
              <a:rPr lang="pt-PT" sz="2400" u="sng" dirty="0" smtClean="0">
                <a:latin typeface="Arial" pitchFamily="34" charset="0"/>
                <a:cs typeface="Arial" pitchFamily="34" charset="0"/>
              </a:rPr>
              <a:t>signos</a:t>
            </a:r>
            <a:r>
              <a:rPr lang="pt-PT" sz="2400" dirty="0" smtClean="0">
                <a:latin typeface="Arial" pitchFamily="34" charset="0"/>
                <a:cs typeface="Arial" pitchFamily="34" charset="0"/>
              </a:rPr>
              <a:t> </a:t>
            </a:r>
            <a:r>
              <a:rPr lang="pt-PT" sz="2400" dirty="0">
                <a:latin typeface="Arial" pitchFamily="34" charset="0"/>
                <a:cs typeface="Arial" pitchFamily="34" charset="0"/>
              </a:rPr>
              <a:t>produzidos em caso de </a:t>
            </a:r>
            <a:r>
              <a:rPr lang="pt-PT" sz="2400" dirty="0" smtClean="0">
                <a:latin typeface="Arial" pitchFamily="34" charset="0"/>
                <a:cs typeface="Arial" pitchFamily="34" charset="0"/>
              </a:rPr>
              <a:t>enfermidades.</a:t>
            </a:r>
          </a:p>
          <a:p>
            <a:pPr algn="just"/>
            <a:r>
              <a:rPr lang="pt-PT" sz="2400" dirty="0" smtClean="0">
                <a:latin typeface="Arial" pitchFamily="34" charset="0"/>
                <a:cs typeface="Arial" pitchFamily="34" charset="0"/>
              </a:rPr>
              <a:t>Este </a:t>
            </a:r>
            <a:r>
              <a:rPr lang="pt-PT" sz="2400" dirty="0">
                <a:latin typeface="Arial" pitchFamily="34" charset="0"/>
                <a:cs typeface="Arial" pitchFamily="34" charset="0"/>
              </a:rPr>
              <a:t>exame se realiza através dos cinco sentidos e </a:t>
            </a:r>
            <a:r>
              <a:rPr lang="pt-PT" sz="2400" dirty="0" smtClean="0">
                <a:latin typeface="Arial" pitchFamily="34" charset="0"/>
                <a:cs typeface="Arial" pitchFamily="34" charset="0"/>
              </a:rPr>
              <a:t>com instrumentos</a:t>
            </a:r>
            <a:r>
              <a:rPr lang="pt-PT" sz="2400" dirty="0">
                <a:latin typeface="Arial" pitchFamily="34" charset="0"/>
                <a:cs typeface="Arial" pitchFamily="34" charset="0"/>
              </a:rPr>
              <a:t>. </a:t>
            </a:r>
            <a:endParaRPr lang="es-ES" sz="2400" dirty="0">
              <a:latin typeface="Arial" pitchFamily="34" charset="0"/>
              <a:cs typeface="Arial" pitchFamily="34" charset="0"/>
            </a:endParaRPr>
          </a:p>
        </p:txBody>
      </p:sp>
      <p:sp>
        <p:nvSpPr>
          <p:cNvPr id="5" name="4 Rectángulo redondeado"/>
          <p:cNvSpPr/>
          <p:nvPr/>
        </p:nvSpPr>
        <p:spPr>
          <a:xfrm>
            <a:off x="642910" y="3286124"/>
            <a:ext cx="7786742" cy="571504"/>
          </a:xfrm>
          <a:prstGeom prst="round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3200" b="1" dirty="0" smtClean="0">
                <a:solidFill>
                  <a:schemeClr val="tx1"/>
                </a:solidFill>
                <a:latin typeface="Arial" pitchFamily="34" charset="0"/>
                <a:cs typeface="Arial" pitchFamily="34" charset="0"/>
              </a:rPr>
              <a:t>Posições para realizar o exame </a:t>
            </a:r>
            <a:r>
              <a:rPr lang="pt-PT" sz="3200" b="1" dirty="0">
                <a:solidFill>
                  <a:schemeClr val="tx1"/>
                </a:solidFill>
                <a:latin typeface="Arial" pitchFamily="34" charset="0"/>
                <a:cs typeface="Arial" pitchFamily="34" charset="0"/>
              </a:rPr>
              <a:t>físico</a:t>
            </a:r>
            <a:endParaRPr lang="es-ES" sz="3200" b="1" dirty="0">
              <a:solidFill>
                <a:schemeClr val="tx1"/>
              </a:solidFill>
              <a:latin typeface="Arial" pitchFamily="34" charset="0"/>
              <a:cs typeface="Arial" pitchFamily="34" charset="0"/>
            </a:endParaRPr>
          </a:p>
        </p:txBody>
      </p:sp>
      <p:sp>
        <p:nvSpPr>
          <p:cNvPr id="6" name="5 Flecha abajo"/>
          <p:cNvSpPr/>
          <p:nvPr/>
        </p:nvSpPr>
        <p:spPr>
          <a:xfrm>
            <a:off x="3259132" y="3929066"/>
            <a:ext cx="2241562" cy="285752"/>
          </a:xfrm>
          <a:prstGeom prst="downArrow">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Rectángulo"/>
          <p:cNvSpPr/>
          <p:nvPr/>
        </p:nvSpPr>
        <p:spPr>
          <a:xfrm>
            <a:off x="71406" y="4143380"/>
            <a:ext cx="8929718" cy="2677656"/>
          </a:xfrm>
          <a:prstGeom prst="rect">
            <a:avLst/>
          </a:prstGeom>
        </p:spPr>
        <p:txBody>
          <a:bodyPr wrap="square">
            <a:spAutoFit/>
          </a:bodyPr>
          <a:lstStyle/>
          <a:p>
            <a:pPr algn="just">
              <a:buFont typeface="Arial" pitchFamily="34" charset="0"/>
              <a:buChar char="•"/>
            </a:pPr>
            <a:r>
              <a:rPr lang="pt-PT" sz="2400" dirty="0">
                <a:latin typeface="Arial" pitchFamily="34" charset="0"/>
                <a:cs typeface="Arial" pitchFamily="34" charset="0"/>
              </a:rPr>
              <a:t>Se o paciente pode caminhar, está acostumado a fazer uma inspeção geral estando de pé, quer dizer, valora-se a postura, o aspecto geral, e se buscam anormalidades</a:t>
            </a:r>
            <a:r>
              <a:rPr lang="pt-PT" sz="2400" dirty="0" smtClean="0">
                <a:latin typeface="Arial" pitchFamily="34" charset="0"/>
                <a:cs typeface="Arial" pitchFamily="34" charset="0"/>
              </a:rPr>
              <a:t>.</a:t>
            </a:r>
          </a:p>
          <a:p>
            <a:pPr algn="just">
              <a:buFont typeface="Arial" pitchFamily="34" charset="0"/>
              <a:buChar char="•"/>
            </a:pPr>
            <a:r>
              <a:rPr lang="pt-PT" sz="2400" dirty="0">
                <a:latin typeface="Arial" pitchFamily="34" charset="0"/>
                <a:cs typeface="Arial" pitchFamily="34" charset="0"/>
              </a:rPr>
              <a:t>Sentado: para explorar fascie, cabeça, pescoço, sistema respiratório, sistema cardiovascular, e membros superiores</a:t>
            </a:r>
            <a:r>
              <a:rPr lang="pt-PT" sz="2400" dirty="0" smtClean="0">
                <a:latin typeface="Arial" pitchFamily="34" charset="0"/>
                <a:cs typeface="Arial" pitchFamily="34" charset="0"/>
              </a:rPr>
              <a:t>.</a:t>
            </a:r>
          </a:p>
          <a:p>
            <a:pPr algn="just">
              <a:buFont typeface="Arial" pitchFamily="34" charset="0"/>
              <a:buChar char="•"/>
            </a:pPr>
            <a:r>
              <a:rPr lang="pt-PT" sz="2400" dirty="0">
                <a:latin typeface="Arial" pitchFamily="34" charset="0"/>
                <a:cs typeface="Arial" pitchFamily="34" charset="0"/>
              </a:rPr>
              <a:t>Decúbito supino: sistema cardiovascular, abdômen, membros inferiores, mamas.</a:t>
            </a:r>
            <a:r>
              <a:rPr lang="pt-PT" sz="2400" dirty="0" smtClean="0">
                <a:latin typeface="Arial" pitchFamily="34" charset="0"/>
                <a:cs typeface="Arial" pitchFamily="34" charset="0"/>
              </a:rPr>
              <a:t> </a:t>
            </a:r>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8" y="-24"/>
            <a:ext cx="8929718" cy="1200329"/>
          </a:xfrm>
          <a:prstGeom prst="rect">
            <a:avLst/>
          </a:prstGeom>
        </p:spPr>
        <p:txBody>
          <a:bodyPr wrap="square">
            <a:spAutoFit/>
          </a:bodyPr>
          <a:lstStyle/>
          <a:p>
            <a:pPr algn="just">
              <a:buFont typeface="Arial" pitchFamily="34" charset="0"/>
              <a:buChar char="•"/>
            </a:pPr>
            <a:r>
              <a:rPr lang="pt-PT" sz="2400" dirty="0">
                <a:latin typeface="Arial" pitchFamily="34" charset="0"/>
                <a:cs typeface="Arial" pitchFamily="34" charset="0"/>
              </a:rPr>
              <a:t>Posição </a:t>
            </a:r>
            <a:r>
              <a:rPr lang="pt-PT" sz="2400" u="sng" dirty="0" smtClean="0">
                <a:latin typeface="Arial" pitchFamily="34" charset="0"/>
                <a:cs typeface="Arial" pitchFamily="34" charset="0"/>
              </a:rPr>
              <a:t>genupeitoral</a:t>
            </a:r>
            <a:r>
              <a:rPr lang="pt-PT" sz="2400" dirty="0" smtClean="0">
                <a:latin typeface="Arial" pitchFamily="34" charset="0"/>
                <a:cs typeface="Arial" pitchFamily="34" charset="0"/>
              </a:rPr>
              <a:t> </a:t>
            </a:r>
            <a:r>
              <a:rPr lang="pt-PT" sz="2400" dirty="0">
                <a:latin typeface="Arial" pitchFamily="34" charset="0"/>
                <a:cs typeface="Arial" pitchFamily="34" charset="0"/>
              </a:rPr>
              <a:t>ou </a:t>
            </a:r>
            <a:r>
              <a:rPr lang="pt-PT" sz="2400" dirty="0" smtClean="0">
                <a:latin typeface="Arial" pitchFamily="34" charset="0"/>
                <a:cs typeface="Arial" pitchFamily="34" charset="0"/>
              </a:rPr>
              <a:t>de </a:t>
            </a:r>
            <a:r>
              <a:rPr lang="pt-PT" sz="2400" u="sng" dirty="0">
                <a:latin typeface="Arial" pitchFamily="34" charset="0"/>
                <a:cs typeface="Arial" pitchFamily="34" charset="0"/>
              </a:rPr>
              <a:t>Sims</a:t>
            </a:r>
            <a:r>
              <a:rPr lang="pt-PT" sz="2400" dirty="0">
                <a:latin typeface="Arial" pitchFamily="34" charset="0"/>
                <a:cs typeface="Arial" pitchFamily="34" charset="0"/>
              </a:rPr>
              <a:t>: para examinar o </a:t>
            </a:r>
            <a:r>
              <a:rPr lang="pt-PT" sz="2400" dirty="0" smtClean="0">
                <a:latin typeface="Arial" pitchFamily="34" charset="0"/>
                <a:cs typeface="Arial" pitchFamily="34" charset="0"/>
              </a:rPr>
              <a:t>reto.</a:t>
            </a:r>
          </a:p>
          <a:p>
            <a:pPr algn="just">
              <a:buFont typeface="Arial" pitchFamily="34" charset="0"/>
              <a:buChar char="•"/>
            </a:pPr>
            <a:r>
              <a:rPr lang="pt-PT" sz="2400" dirty="0" smtClean="0">
                <a:latin typeface="Arial" pitchFamily="34" charset="0"/>
                <a:cs typeface="Arial" pitchFamily="34" charset="0"/>
              </a:rPr>
              <a:t>Posição </a:t>
            </a:r>
            <a:r>
              <a:rPr lang="pt-PT" sz="2400" dirty="0">
                <a:latin typeface="Arial" pitchFamily="34" charset="0"/>
                <a:cs typeface="Arial" pitchFamily="34" charset="0"/>
              </a:rPr>
              <a:t>de </a:t>
            </a:r>
            <a:r>
              <a:rPr lang="pt-PT" sz="2400" u="sng" dirty="0">
                <a:latin typeface="Arial" pitchFamily="34" charset="0"/>
                <a:cs typeface="Arial" pitchFamily="34" charset="0"/>
              </a:rPr>
              <a:t>litotomía</a:t>
            </a:r>
            <a:r>
              <a:rPr lang="pt-PT" sz="2400" dirty="0">
                <a:latin typeface="Arial" pitchFamily="34" charset="0"/>
                <a:cs typeface="Arial" pitchFamily="34" charset="0"/>
              </a:rPr>
              <a:t>: utiliza-se para exames </a:t>
            </a:r>
            <a:r>
              <a:rPr lang="pt-PT" sz="2400" dirty="0" smtClean="0">
                <a:latin typeface="Arial" pitchFamily="34" charset="0"/>
                <a:cs typeface="Arial" pitchFamily="34" charset="0"/>
              </a:rPr>
              <a:t>e </a:t>
            </a:r>
            <a:r>
              <a:rPr lang="pt-PT" sz="2400" dirty="0">
                <a:latin typeface="Arial" pitchFamily="34" charset="0"/>
                <a:cs typeface="Arial" pitchFamily="34" charset="0"/>
              </a:rPr>
              <a:t>operações nas vias urinárias e reprodutivas de </a:t>
            </a:r>
            <a:r>
              <a:rPr lang="pt-PT" sz="2400" dirty="0" smtClean="0">
                <a:latin typeface="Arial" pitchFamily="34" charset="0"/>
                <a:cs typeface="Arial" pitchFamily="34" charset="0"/>
              </a:rPr>
              <a:t>ambos </a:t>
            </a:r>
            <a:r>
              <a:rPr lang="pt-PT" sz="2400" dirty="0">
                <a:latin typeface="Arial" pitchFamily="34" charset="0"/>
                <a:cs typeface="Arial" pitchFamily="34" charset="0"/>
              </a:rPr>
              <a:t>sexos.</a:t>
            </a:r>
            <a:endParaRPr lang="es-ES" sz="2400" dirty="0">
              <a:latin typeface="Arial" pitchFamily="34" charset="0"/>
              <a:cs typeface="Arial" pitchFamily="34" charset="0"/>
            </a:endParaRPr>
          </a:p>
        </p:txBody>
      </p:sp>
      <p:sp>
        <p:nvSpPr>
          <p:cNvPr id="3" name="2 Rectángulo redondeado"/>
          <p:cNvSpPr/>
          <p:nvPr/>
        </p:nvSpPr>
        <p:spPr>
          <a:xfrm>
            <a:off x="2428860" y="1142984"/>
            <a:ext cx="4429156" cy="571504"/>
          </a:xfrm>
          <a:prstGeom prst="round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3200" b="1" dirty="0">
                <a:solidFill>
                  <a:schemeClr val="tx1"/>
                </a:solidFill>
                <a:latin typeface="Arial" pitchFamily="34" charset="0"/>
                <a:cs typeface="Arial" pitchFamily="34" charset="0"/>
              </a:rPr>
              <a:t>Exame </a:t>
            </a:r>
            <a:r>
              <a:rPr lang="pt-PT" sz="3200" b="1" dirty="0" smtClean="0">
                <a:solidFill>
                  <a:schemeClr val="tx1"/>
                </a:solidFill>
                <a:latin typeface="Arial" pitchFamily="34" charset="0"/>
                <a:cs typeface="Arial" pitchFamily="34" charset="0"/>
              </a:rPr>
              <a:t>físico geral</a:t>
            </a:r>
            <a:endParaRPr lang="es-ES" sz="3200" b="1" dirty="0">
              <a:solidFill>
                <a:schemeClr val="tx1"/>
              </a:solidFill>
              <a:latin typeface="Arial" pitchFamily="34" charset="0"/>
              <a:cs typeface="Arial" pitchFamily="34" charset="0"/>
            </a:endParaRPr>
          </a:p>
        </p:txBody>
      </p:sp>
      <p:sp>
        <p:nvSpPr>
          <p:cNvPr id="4" name="3 Flecha abajo"/>
          <p:cNvSpPr/>
          <p:nvPr/>
        </p:nvSpPr>
        <p:spPr>
          <a:xfrm>
            <a:off x="3329181" y="1785926"/>
            <a:ext cx="2427321" cy="357190"/>
          </a:xfrm>
          <a:prstGeom prst="downArrow">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Rectángulo"/>
          <p:cNvSpPr/>
          <p:nvPr/>
        </p:nvSpPr>
        <p:spPr>
          <a:xfrm>
            <a:off x="142876" y="2143116"/>
            <a:ext cx="8929718" cy="4693593"/>
          </a:xfrm>
          <a:prstGeom prst="rect">
            <a:avLst/>
          </a:prstGeom>
        </p:spPr>
        <p:txBody>
          <a:bodyPr wrap="square">
            <a:spAutoFit/>
          </a:bodyPr>
          <a:lstStyle/>
          <a:p>
            <a:pPr marL="457200" indent="-457200" algn="just"/>
            <a:r>
              <a:rPr lang="pt-PT" sz="2300" dirty="0" smtClean="0">
                <a:latin typeface="Arial" pitchFamily="34" charset="0"/>
                <a:cs typeface="Arial" pitchFamily="34" charset="0"/>
              </a:rPr>
              <a:t>Permite o exame físico de maneira geral do corpo humano.</a:t>
            </a:r>
          </a:p>
          <a:p>
            <a:pPr marL="457200" indent="-457200" algn="just"/>
            <a:r>
              <a:rPr lang="pt-PT" sz="2300" dirty="0" smtClean="0">
                <a:latin typeface="Arial" pitchFamily="34" charset="0"/>
                <a:cs typeface="Arial" pitchFamily="34" charset="0"/>
              </a:rPr>
              <a:t>Durante este processo exploram-se:</a:t>
            </a:r>
          </a:p>
          <a:p>
            <a:pPr marL="457200" indent="-457200" algn="just">
              <a:buFont typeface="+mj-lt"/>
              <a:buAutoNum type="arabicPeriod"/>
            </a:pPr>
            <a:r>
              <a:rPr lang="pt-PT" sz="2300" dirty="0" smtClean="0">
                <a:latin typeface="Arial" pitchFamily="34" charset="0"/>
                <a:cs typeface="Arial" pitchFamily="34" charset="0"/>
              </a:rPr>
              <a:t>Facies</a:t>
            </a:r>
            <a:r>
              <a:rPr lang="pt-PT" sz="2300" dirty="0">
                <a:latin typeface="Arial" pitchFamily="34" charset="0"/>
                <a:cs typeface="Arial" pitchFamily="34" charset="0"/>
              </a:rPr>
              <a:t>. </a:t>
            </a:r>
            <a:endParaRPr lang="pt-PT" sz="2300" dirty="0" smtClean="0">
              <a:latin typeface="Arial" pitchFamily="34" charset="0"/>
              <a:cs typeface="Arial" pitchFamily="34" charset="0"/>
            </a:endParaRPr>
          </a:p>
          <a:p>
            <a:pPr marL="457200" indent="-457200" algn="just">
              <a:buFont typeface="+mj-lt"/>
              <a:buAutoNum type="arabicPeriod"/>
            </a:pPr>
            <a:r>
              <a:rPr lang="pt-PT" sz="2300" dirty="0" smtClean="0">
                <a:latin typeface="Arial" pitchFamily="34" charset="0"/>
                <a:cs typeface="Arial" pitchFamily="34" charset="0"/>
              </a:rPr>
              <a:t>Marcha</a:t>
            </a:r>
            <a:r>
              <a:rPr lang="pt-PT" sz="2300" dirty="0">
                <a:latin typeface="Arial" pitchFamily="34" charset="0"/>
                <a:cs typeface="Arial" pitchFamily="34" charset="0"/>
              </a:rPr>
              <a:t>. </a:t>
            </a:r>
            <a:endParaRPr lang="pt-PT" sz="2300" dirty="0" smtClean="0">
              <a:latin typeface="Arial" pitchFamily="34" charset="0"/>
              <a:cs typeface="Arial" pitchFamily="34" charset="0"/>
            </a:endParaRPr>
          </a:p>
          <a:p>
            <a:pPr marL="457200" indent="-457200" algn="just">
              <a:buFont typeface="+mj-lt"/>
              <a:buAutoNum type="arabicPeriod"/>
            </a:pPr>
            <a:r>
              <a:rPr lang="pt-PT" sz="2300" dirty="0" smtClean="0">
                <a:latin typeface="Arial" pitchFamily="34" charset="0"/>
                <a:cs typeface="Arial" pitchFamily="34" charset="0"/>
              </a:rPr>
              <a:t>Biotipo</a:t>
            </a:r>
            <a:r>
              <a:rPr lang="pt-PT" sz="2300" dirty="0">
                <a:latin typeface="Arial" pitchFamily="34" charset="0"/>
                <a:cs typeface="Arial" pitchFamily="34" charset="0"/>
              </a:rPr>
              <a:t>. </a:t>
            </a:r>
            <a:endParaRPr lang="pt-PT" sz="2300" dirty="0" smtClean="0">
              <a:latin typeface="Arial" pitchFamily="34" charset="0"/>
              <a:cs typeface="Arial" pitchFamily="34" charset="0"/>
            </a:endParaRPr>
          </a:p>
          <a:p>
            <a:pPr marL="457200" indent="-457200" algn="just">
              <a:buFont typeface="+mj-lt"/>
              <a:buAutoNum type="arabicPeriod"/>
            </a:pPr>
            <a:r>
              <a:rPr lang="pt-PT" sz="2300" dirty="0" smtClean="0">
                <a:latin typeface="Arial" pitchFamily="34" charset="0"/>
                <a:cs typeface="Arial" pitchFamily="34" charset="0"/>
              </a:rPr>
              <a:t>Atitude</a:t>
            </a:r>
            <a:r>
              <a:rPr lang="pt-PT" sz="2300" dirty="0">
                <a:latin typeface="Arial" pitchFamily="34" charset="0"/>
                <a:cs typeface="Arial" pitchFamily="34" charset="0"/>
              </a:rPr>
              <a:t>. </a:t>
            </a:r>
            <a:endParaRPr lang="pt-PT" sz="2300" dirty="0" smtClean="0">
              <a:latin typeface="Arial" pitchFamily="34" charset="0"/>
              <a:cs typeface="Arial" pitchFamily="34" charset="0"/>
            </a:endParaRPr>
          </a:p>
          <a:p>
            <a:pPr marL="457200" indent="-457200" algn="just">
              <a:buFont typeface="+mj-lt"/>
              <a:buAutoNum type="arabicPeriod"/>
            </a:pPr>
            <a:r>
              <a:rPr lang="pt-PT" sz="2300" dirty="0" smtClean="0">
                <a:latin typeface="Arial" pitchFamily="34" charset="0"/>
                <a:cs typeface="Arial" pitchFamily="34" charset="0"/>
              </a:rPr>
              <a:t>Pele</a:t>
            </a:r>
            <a:r>
              <a:rPr lang="pt-PT" sz="2300" dirty="0">
                <a:latin typeface="Arial" pitchFamily="34" charset="0"/>
                <a:cs typeface="Arial" pitchFamily="34" charset="0"/>
              </a:rPr>
              <a:t>. </a:t>
            </a:r>
            <a:endParaRPr lang="pt-PT" sz="2300" dirty="0" smtClean="0">
              <a:latin typeface="Arial" pitchFamily="34" charset="0"/>
              <a:cs typeface="Arial" pitchFamily="34" charset="0"/>
            </a:endParaRPr>
          </a:p>
          <a:p>
            <a:pPr marL="457200" indent="-457200" algn="just">
              <a:buFont typeface="+mj-lt"/>
              <a:buAutoNum type="arabicPeriod"/>
            </a:pPr>
            <a:r>
              <a:rPr lang="pt-PT" sz="2300" dirty="0" smtClean="0">
                <a:latin typeface="Arial" pitchFamily="34" charset="0"/>
                <a:cs typeface="Arial" pitchFamily="34" charset="0"/>
              </a:rPr>
              <a:t>Mucosas</a:t>
            </a:r>
            <a:r>
              <a:rPr lang="pt-PT" sz="2300" dirty="0">
                <a:latin typeface="Arial" pitchFamily="34" charset="0"/>
                <a:cs typeface="Arial" pitchFamily="34" charset="0"/>
              </a:rPr>
              <a:t>. </a:t>
            </a:r>
            <a:endParaRPr lang="pt-PT" sz="2300" dirty="0" smtClean="0">
              <a:latin typeface="Arial" pitchFamily="34" charset="0"/>
              <a:cs typeface="Arial" pitchFamily="34" charset="0"/>
            </a:endParaRPr>
          </a:p>
          <a:p>
            <a:pPr marL="457200" indent="-457200" algn="just">
              <a:buFont typeface="+mj-lt"/>
              <a:buAutoNum type="arabicPeriod"/>
            </a:pPr>
            <a:r>
              <a:rPr lang="pt-PT" sz="2300" dirty="0" smtClean="0">
                <a:latin typeface="Arial" pitchFamily="34" charset="0"/>
                <a:cs typeface="Arial" pitchFamily="34" charset="0"/>
              </a:rPr>
              <a:t>Faneras. </a:t>
            </a:r>
          </a:p>
          <a:p>
            <a:pPr marL="457200" indent="-457200" algn="just">
              <a:buFont typeface="+mj-lt"/>
              <a:buAutoNum type="arabicPeriod"/>
            </a:pPr>
            <a:r>
              <a:rPr lang="pt-PT" sz="2300" dirty="0" smtClean="0">
                <a:latin typeface="Arial" pitchFamily="34" charset="0"/>
                <a:cs typeface="Arial" pitchFamily="34" charset="0"/>
              </a:rPr>
              <a:t>TCS</a:t>
            </a:r>
            <a:r>
              <a:rPr lang="pt-PT" sz="2300" dirty="0">
                <a:latin typeface="Arial" pitchFamily="34" charset="0"/>
                <a:cs typeface="Arial" pitchFamily="34" charset="0"/>
              </a:rPr>
              <a:t>. </a:t>
            </a:r>
            <a:endParaRPr lang="pt-PT" sz="2300" dirty="0" smtClean="0">
              <a:latin typeface="Arial" pitchFamily="34" charset="0"/>
              <a:cs typeface="Arial" pitchFamily="34" charset="0"/>
            </a:endParaRPr>
          </a:p>
          <a:p>
            <a:pPr marL="457200" indent="-457200" algn="just">
              <a:buFont typeface="+mj-lt"/>
              <a:buAutoNum type="arabicPeriod"/>
            </a:pPr>
            <a:r>
              <a:rPr lang="pt-PT" sz="2300" dirty="0" smtClean="0">
                <a:latin typeface="Arial" pitchFamily="34" charset="0"/>
                <a:cs typeface="Arial" pitchFamily="34" charset="0"/>
              </a:rPr>
              <a:t>Estatura. </a:t>
            </a:r>
          </a:p>
          <a:p>
            <a:pPr marL="457200" indent="-457200" algn="just">
              <a:buFont typeface="+mj-lt"/>
              <a:buAutoNum type="arabicPeriod"/>
            </a:pPr>
            <a:r>
              <a:rPr lang="pt-PT" sz="2300" dirty="0" smtClean="0">
                <a:latin typeface="Arial" pitchFamily="34" charset="0"/>
                <a:cs typeface="Arial" pitchFamily="34" charset="0"/>
              </a:rPr>
              <a:t>Peso</a:t>
            </a:r>
            <a:r>
              <a:rPr lang="pt-PT" sz="2300" dirty="0">
                <a:latin typeface="Arial" pitchFamily="34" charset="0"/>
                <a:cs typeface="Arial" pitchFamily="34" charset="0"/>
              </a:rPr>
              <a:t>. </a:t>
            </a:r>
            <a:endParaRPr lang="pt-PT" sz="2300" dirty="0" smtClean="0">
              <a:latin typeface="Arial" pitchFamily="34" charset="0"/>
              <a:cs typeface="Arial" pitchFamily="34" charset="0"/>
            </a:endParaRPr>
          </a:p>
          <a:p>
            <a:pPr marL="457200" indent="-457200" algn="just">
              <a:buFont typeface="+mj-lt"/>
              <a:buAutoNum type="arabicPeriod"/>
            </a:pPr>
            <a:r>
              <a:rPr lang="pt-PT" sz="2300" dirty="0" smtClean="0">
                <a:latin typeface="Arial" pitchFamily="34" charset="0"/>
                <a:cs typeface="Arial" pitchFamily="34" charset="0"/>
              </a:rPr>
              <a:t>Temperatura.</a:t>
            </a:r>
            <a:endParaRPr lang="es-ES" sz="23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142852"/>
            <a:ext cx="9001156" cy="6370975"/>
          </a:xfrm>
          <a:prstGeom prst="rect">
            <a:avLst/>
          </a:prstGeom>
        </p:spPr>
        <p:txBody>
          <a:bodyPr wrap="square">
            <a:spAutoFit/>
          </a:bodyPr>
          <a:lstStyle/>
          <a:p>
            <a:pPr algn="just"/>
            <a:r>
              <a:rPr lang="pt-PT" sz="2400" b="1" u="sng" dirty="0" smtClean="0">
                <a:latin typeface="Arial" pitchFamily="34" charset="0"/>
                <a:cs typeface="Arial" pitchFamily="34" charset="0"/>
              </a:rPr>
              <a:t>Facies</a:t>
            </a:r>
            <a:r>
              <a:rPr lang="pt-PT" sz="2400" dirty="0" smtClean="0">
                <a:latin typeface="Arial" pitchFamily="34" charset="0"/>
                <a:cs typeface="Arial" pitchFamily="34" charset="0"/>
              </a:rPr>
              <a:t>: expressão facial da pessoa. </a:t>
            </a:r>
          </a:p>
          <a:p>
            <a:pPr algn="just">
              <a:buFont typeface="Arial" pitchFamily="34" charset="0"/>
              <a:buChar char="•"/>
            </a:pPr>
            <a:r>
              <a:rPr lang="pt-PT" sz="2400" dirty="0" smtClean="0">
                <a:latin typeface="Arial" pitchFamily="34" charset="0"/>
                <a:cs typeface="Arial" pitchFamily="34" charset="0"/>
              </a:rPr>
              <a:t>Neste caso se avalia a simetria da cara, comissuras labiais, rugas. </a:t>
            </a:r>
          </a:p>
          <a:p>
            <a:pPr algn="just">
              <a:buFont typeface="Arial" pitchFamily="34" charset="0"/>
              <a:buChar char="•"/>
            </a:pPr>
            <a:r>
              <a:rPr lang="pt-PT" sz="2400" dirty="0" smtClean="0">
                <a:latin typeface="Arial" pitchFamily="34" charset="0"/>
                <a:cs typeface="Arial" pitchFamily="34" charset="0"/>
              </a:rPr>
              <a:t>Além disso se observa se o paciente sente alegria, ansiedade, tristeza, se houver paralisia facial, entre outros. </a:t>
            </a:r>
          </a:p>
          <a:p>
            <a:pPr algn="just"/>
            <a:r>
              <a:rPr lang="pt-PT" sz="2400" b="1" u="sng" dirty="0">
                <a:latin typeface="Arial" pitchFamily="34" charset="0"/>
                <a:cs typeface="Arial" pitchFamily="34" charset="0"/>
              </a:rPr>
              <a:t>Marcha</a:t>
            </a:r>
            <a:r>
              <a:rPr lang="pt-PT" sz="2400" dirty="0">
                <a:latin typeface="Arial" pitchFamily="34" charset="0"/>
                <a:cs typeface="Arial" pitchFamily="34" charset="0"/>
              </a:rPr>
              <a:t>: </a:t>
            </a:r>
            <a:r>
              <a:rPr lang="pt-PT" sz="2400" dirty="0" smtClean="0">
                <a:latin typeface="Arial" pitchFamily="34" charset="0"/>
                <a:cs typeface="Arial" pitchFamily="34" charset="0"/>
              </a:rPr>
              <a:t>é </a:t>
            </a:r>
            <a:r>
              <a:rPr lang="pt-PT" sz="2400" dirty="0">
                <a:latin typeface="Arial" pitchFamily="34" charset="0"/>
                <a:cs typeface="Arial" pitchFamily="34" charset="0"/>
              </a:rPr>
              <a:t>o modo de caminhar de um sujeito e consta de 2 fases: o apoio e o balanço (das mãos). </a:t>
            </a:r>
            <a:endParaRPr lang="pt-PT" sz="2400" dirty="0" smtClean="0">
              <a:latin typeface="Arial" pitchFamily="34" charset="0"/>
              <a:cs typeface="Arial" pitchFamily="34" charset="0"/>
            </a:endParaRPr>
          </a:p>
          <a:p>
            <a:pPr algn="just">
              <a:buFont typeface="Arial" pitchFamily="34" charset="0"/>
              <a:buChar char="•"/>
            </a:pPr>
            <a:r>
              <a:rPr lang="pt-PT" sz="2400" dirty="0" smtClean="0">
                <a:latin typeface="Arial" pitchFamily="34" charset="0"/>
                <a:cs typeface="Arial" pitchFamily="34" charset="0"/>
              </a:rPr>
              <a:t>Neste </a:t>
            </a:r>
            <a:r>
              <a:rPr lang="pt-PT" sz="2400" dirty="0">
                <a:latin typeface="Arial" pitchFamily="34" charset="0"/>
                <a:cs typeface="Arial" pitchFamily="34" charset="0"/>
              </a:rPr>
              <a:t>caso se recomenda lhe tirar os sapatos ao paciente se for possível e que tenha a menor quantidade de roupa possível posta. </a:t>
            </a:r>
            <a:endParaRPr lang="pt-PT" sz="2400" dirty="0" smtClean="0">
              <a:latin typeface="Arial" pitchFamily="34" charset="0"/>
              <a:cs typeface="Arial" pitchFamily="34" charset="0"/>
            </a:endParaRPr>
          </a:p>
          <a:p>
            <a:pPr algn="just">
              <a:buFont typeface="Arial" pitchFamily="34" charset="0"/>
              <a:buChar char="•"/>
            </a:pPr>
            <a:r>
              <a:rPr lang="pt-PT" sz="2400" dirty="0" smtClean="0">
                <a:latin typeface="Arial" pitchFamily="34" charset="0"/>
                <a:cs typeface="Arial" pitchFamily="34" charset="0"/>
              </a:rPr>
              <a:t>Deve </a:t>
            </a:r>
            <a:r>
              <a:rPr lang="pt-PT" sz="2400" dirty="0">
                <a:latin typeface="Arial" pitchFamily="34" charset="0"/>
                <a:cs typeface="Arial" pitchFamily="34" charset="0"/>
              </a:rPr>
              <a:t>haver sincronicidad nos movimentos. </a:t>
            </a:r>
            <a:endParaRPr lang="pt-PT" sz="2400" dirty="0" smtClean="0">
              <a:latin typeface="Arial" pitchFamily="34" charset="0"/>
              <a:cs typeface="Arial" pitchFamily="34" charset="0"/>
            </a:endParaRPr>
          </a:p>
          <a:p>
            <a:pPr algn="just"/>
            <a:r>
              <a:rPr lang="pt-PT" sz="2400" b="1" u="sng" dirty="0" smtClean="0">
                <a:latin typeface="Arial" pitchFamily="34" charset="0"/>
                <a:cs typeface="Arial" pitchFamily="34" charset="0"/>
              </a:rPr>
              <a:t>Biotipo</a:t>
            </a:r>
            <a:r>
              <a:rPr lang="pt-PT" sz="2400" dirty="0">
                <a:latin typeface="Arial" pitchFamily="34" charset="0"/>
                <a:cs typeface="Arial" pitchFamily="34" charset="0"/>
              </a:rPr>
              <a:t>: </a:t>
            </a:r>
            <a:r>
              <a:rPr lang="pt-PT" sz="2400" dirty="0" smtClean="0">
                <a:latin typeface="Arial" pitchFamily="34" charset="0"/>
                <a:cs typeface="Arial" pitchFamily="34" charset="0"/>
              </a:rPr>
              <a:t>aspecto biofísico que mostra o corpo humano.</a:t>
            </a:r>
          </a:p>
          <a:p>
            <a:pPr algn="just">
              <a:buFont typeface="Arial" pitchFamily="34" charset="0"/>
              <a:buChar char="•"/>
            </a:pPr>
            <a:r>
              <a:rPr lang="pt-PT" sz="2400" dirty="0" smtClean="0">
                <a:latin typeface="Arial" pitchFamily="34" charset="0"/>
                <a:cs typeface="Arial" pitchFamily="34" charset="0"/>
              </a:rPr>
              <a:t>Longilíneo</a:t>
            </a:r>
            <a:r>
              <a:rPr lang="pt-PT" sz="2400" dirty="0">
                <a:latin typeface="Arial" pitchFamily="34" charset="0"/>
                <a:cs typeface="Arial" pitchFamily="34" charset="0"/>
              </a:rPr>
              <a:t>. (alto, magro, extremidades </a:t>
            </a:r>
            <a:r>
              <a:rPr lang="pt-PT" sz="2400" dirty="0" smtClean="0">
                <a:latin typeface="Arial" pitchFamily="34" charset="0"/>
                <a:cs typeface="Arial" pitchFamily="34" charset="0"/>
              </a:rPr>
              <a:t>compridas</a:t>
            </a:r>
            <a:r>
              <a:rPr lang="pt-PT" sz="2400" dirty="0">
                <a:latin typeface="Arial" pitchFamily="34" charset="0"/>
                <a:cs typeface="Arial" pitchFamily="34" charset="0"/>
              </a:rPr>
              <a:t>, pescoço comprido). </a:t>
            </a:r>
            <a:endParaRPr lang="pt-PT" sz="2400" dirty="0" smtClean="0">
              <a:latin typeface="Arial" pitchFamily="34" charset="0"/>
              <a:cs typeface="Arial" pitchFamily="34" charset="0"/>
            </a:endParaRPr>
          </a:p>
          <a:p>
            <a:pPr algn="just">
              <a:buFont typeface="Arial" pitchFamily="34" charset="0"/>
              <a:buChar char="•"/>
            </a:pPr>
            <a:r>
              <a:rPr lang="pt-PT" sz="2400" dirty="0" smtClean="0">
                <a:latin typeface="Arial" pitchFamily="34" charset="0"/>
                <a:cs typeface="Arial" pitchFamily="34" charset="0"/>
              </a:rPr>
              <a:t>Brevilíneos</a:t>
            </a:r>
            <a:r>
              <a:rPr lang="pt-PT" sz="2400" dirty="0">
                <a:latin typeface="Arial" pitchFamily="34" charset="0"/>
                <a:cs typeface="Arial" pitchFamily="34" charset="0"/>
              </a:rPr>
              <a:t>. (baixos, gordos, extremidades curtas, pescoço, curto). </a:t>
            </a:r>
            <a:endParaRPr lang="pt-PT" sz="2400" dirty="0" smtClean="0">
              <a:latin typeface="Arial" pitchFamily="34" charset="0"/>
              <a:cs typeface="Arial" pitchFamily="34" charset="0"/>
            </a:endParaRPr>
          </a:p>
          <a:p>
            <a:pPr algn="just">
              <a:buFont typeface="Arial" pitchFamily="34" charset="0"/>
              <a:buChar char="•"/>
            </a:pPr>
            <a:r>
              <a:rPr lang="pt-PT" sz="2400" dirty="0" smtClean="0">
                <a:latin typeface="Arial" pitchFamily="34" charset="0"/>
                <a:cs typeface="Arial" pitchFamily="34" charset="0"/>
              </a:rPr>
              <a:t>Normolíneos</a:t>
            </a:r>
            <a:r>
              <a:rPr lang="pt-PT" sz="2400" dirty="0">
                <a:latin typeface="Arial" pitchFamily="34" charset="0"/>
                <a:cs typeface="Arial" pitchFamily="34" charset="0"/>
              </a:rPr>
              <a:t>. (Proporções normais).</a:t>
            </a:r>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8" y="142852"/>
            <a:ext cx="8929718" cy="6001643"/>
          </a:xfrm>
          <a:prstGeom prst="rect">
            <a:avLst/>
          </a:prstGeom>
        </p:spPr>
        <p:txBody>
          <a:bodyPr wrap="square">
            <a:spAutoFit/>
          </a:bodyPr>
          <a:lstStyle/>
          <a:p>
            <a:pPr algn="just"/>
            <a:r>
              <a:rPr lang="pt-PT" sz="2400" b="1" u="sng" dirty="0">
                <a:latin typeface="Arial" pitchFamily="34" charset="0"/>
                <a:cs typeface="Arial" pitchFamily="34" charset="0"/>
              </a:rPr>
              <a:t>Atitude</a:t>
            </a:r>
            <a:r>
              <a:rPr lang="pt-PT" sz="2400" dirty="0">
                <a:latin typeface="Arial" pitchFamily="34" charset="0"/>
                <a:cs typeface="Arial" pitchFamily="34" charset="0"/>
              </a:rPr>
              <a:t>: Posição que assume o indivíduo de pé, deitado, sentado. </a:t>
            </a:r>
            <a:endParaRPr lang="pt-PT" sz="2400" dirty="0" smtClean="0">
              <a:latin typeface="Arial" pitchFamily="34" charset="0"/>
              <a:cs typeface="Arial" pitchFamily="34" charset="0"/>
            </a:endParaRPr>
          </a:p>
          <a:p>
            <a:pPr marL="457200" indent="-457200" algn="just">
              <a:buFont typeface="+mj-lt"/>
              <a:buAutoNum type="arabicPeriod"/>
            </a:pPr>
            <a:r>
              <a:rPr lang="pt-PT" sz="2400" dirty="0" smtClean="0">
                <a:latin typeface="Arial" pitchFamily="34" charset="0"/>
                <a:cs typeface="Arial" pitchFamily="34" charset="0"/>
              </a:rPr>
              <a:t>Atitude </a:t>
            </a:r>
            <a:r>
              <a:rPr lang="pt-PT" sz="2400" dirty="0">
                <a:latin typeface="Arial" pitchFamily="34" charset="0"/>
                <a:cs typeface="Arial" pitchFamily="34" charset="0"/>
              </a:rPr>
              <a:t>de pé: observa-se de frente e de perfil. Neste caso se vê o alinhamento dos ombros e das cristas ilíacas, entre outros. </a:t>
            </a:r>
            <a:r>
              <a:rPr lang="pt-PT" sz="2400" dirty="0" smtClean="0">
                <a:latin typeface="Arial" pitchFamily="34" charset="0"/>
                <a:cs typeface="Arial" pitchFamily="34" charset="0"/>
              </a:rPr>
              <a:t>Classificam-se em: Excelente, Boa, Pobre e Má. </a:t>
            </a:r>
          </a:p>
          <a:p>
            <a:pPr algn="just">
              <a:buFont typeface="Arial" pitchFamily="34" charset="0"/>
              <a:buChar char="•"/>
            </a:pPr>
            <a:r>
              <a:rPr lang="pt-PT" sz="2400" dirty="0" smtClean="0">
                <a:effectLst>
                  <a:outerShdw blurRad="38100" dist="38100" dir="2700000" algn="tl">
                    <a:srgbClr val="000000">
                      <a:alpha val="43137"/>
                    </a:srgbClr>
                  </a:outerShdw>
                </a:effectLst>
                <a:latin typeface="Arial" pitchFamily="34" charset="0"/>
                <a:cs typeface="Arial" pitchFamily="34" charset="0"/>
              </a:rPr>
              <a:t>Excelente</a:t>
            </a:r>
            <a:r>
              <a:rPr lang="pt-PT" sz="2400" dirty="0" smtClean="0">
                <a:latin typeface="Arial" pitchFamily="34" charset="0"/>
                <a:cs typeface="Arial" pitchFamily="34" charset="0"/>
              </a:rPr>
              <a:t>: </a:t>
            </a:r>
            <a:r>
              <a:rPr lang="pt-PT" sz="2400" dirty="0">
                <a:latin typeface="Arial" pitchFamily="34" charset="0"/>
                <a:cs typeface="Arial" pitchFamily="34" charset="0"/>
              </a:rPr>
              <a:t>Paciente com a cabeça ereta, tórax alto e abombado, abdômen inferior para dentro e plano. As curvaturas das costas dentro dos limites normais. </a:t>
            </a:r>
            <a:endParaRPr lang="pt-PT" sz="2400" dirty="0" smtClean="0">
              <a:latin typeface="Arial" pitchFamily="34" charset="0"/>
              <a:cs typeface="Arial" pitchFamily="34" charset="0"/>
            </a:endParaRPr>
          </a:p>
          <a:p>
            <a:pPr marL="457200" indent="-457200" algn="just">
              <a:buFont typeface="+mj-lt"/>
              <a:buAutoNum type="arabicPeriod" startAt="2"/>
            </a:pPr>
            <a:r>
              <a:rPr lang="pt-PT" sz="2400" dirty="0" smtClean="0">
                <a:latin typeface="Arial" pitchFamily="34" charset="0"/>
                <a:cs typeface="Arial" pitchFamily="34" charset="0"/>
              </a:rPr>
              <a:t>Atitude deitado: Posição que o doente adquire no leito.</a:t>
            </a:r>
          </a:p>
          <a:p>
            <a:pPr algn="just">
              <a:buFont typeface="Arial" pitchFamily="34" charset="0"/>
              <a:buChar char="•"/>
            </a:pPr>
            <a:r>
              <a:rPr lang="pt-PT" sz="2400" smtClean="0">
                <a:latin typeface="Arial" pitchFamily="34" charset="0"/>
                <a:cs typeface="Arial" pitchFamily="34" charset="0"/>
              </a:rPr>
              <a:t>Classificam-se </a:t>
            </a:r>
            <a:r>
              <a:rPr lang="pt-PT" sz="2400" dirty="0" smtClean="0">
                <a:latin typeface="Arial" pitchFamily="34" charset="0"/>
                <a:cs typeface="Arial" pitchFamily="34" charset="0"/>
              </a:rPr>
              <a:t>em decúbito supino, decúbito propenso e decúbito </a:t>
            </a:r>
            <a:r>
              <a:rPr lang="pt-PT" sz="2400" dirty="0">
                <a:latin typeface="Arial" pitchFamily="34" charset="0"/>
                <a:cs typeface="Arial" pitchFamily="34" charset="0"/>
              </a:rPr>
              <a:t>lateral esquerdo e direito. </a:t>
            </a:r>
            <a:endParaRPr lang="pt-PT" sz="2400" dirty="0" smtClean="0">
              <a:latin typeface="Arial" pitchFamily="34" charset="0"/>
              <a:cs typeface="Arial" pitchFamily="34" charset="0"/>
            </a:endParaRPr>
          </a:p>
          <a:p>
            <a:pPr algn="just">
              <a:buFont typeface="Arial" pitchFamily="34" charset="0"/>
              <a:buChar char="•"/>
            </a:pPr>
            <a:r>
              <a:rPr lang="pt-PT" sz="2400" dirty="0" smtClean="0">
                <a:latin typeface="Arial" pitchFamily="34" charset="0"/>
                <a:cs typeface="Arial" pitchFamily="34" charset="0"/>
              </a:rPr>
              <a:t>Neste </a:t>
            </a:r>
            <a:r>
              <a:rPr lang="pt-PT" sz="2400" dirty="0">
                <a:latin typeface="Arial" pitchFamily="34" charset="0"/>
                <a:cs typeface="Arial" pitchFamily="34" charset="0"/>
              </a:rPr>
              <a:t>caso se valora a atitude ativa (quando o doente adota a postura por sua própria vontade) e a passiva (de forma inconsciente ou o coloquem nessa forma). </a:t>
            </a:r>
            <a:endParaRPr lang="pt-PT" sz="2400" dirty="0" smtClean="0">
              <a:latin typeface="Arial" pitchFamily="34" charset="0"/>
              <a:cs typeface="Arial" pitchFamily="34" charset="0"/>
            </a:endParaRPr>
          </a:p>
          <a:p>
            <a:pPr marL="457200" indent="-457200" algn="just">
              <a:buFont typeface="+mj-lt"/>
              <a:buAutoNum type="arabicPeriod" startAt="3"/>
            </a:pPr>
            <a:r>
              <a:rPr lang="pt-PT" sz="2400" dirty="0" smtClean="0">
                <a:latin typeface="Arial" pitchFamily="34" charset="0"/>
                <a:cs typeface="Arial" pitchFamily="34" charset="0"/>
              </a:rPr>
              <a:t>Atitude sentado: </a:t>
            </a:r>
            <a:r>
              <a:rPr lang="pt-PT" sz="2400" dirty="0">
                <a:latin typeface="Arial" pitchFamily="34" charset="0"/>
                <a:cs typeface="Arial" pitchFamily="34" charset="0"/>
              </a:rPr>
              <a:t>valora-se ao paciente sentado, a posição que adota.</a:t>
            </a:r>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2876" y="71414"/>
            <a:ext cx="8929718" cy="6524863"/>
          </a:xfrm>
          <a:prstGeom prst="rect">
            <a:avLst/>
          </a:prstGeom>
        </p:spPr>
        <p:txBody>
          <a:bodyPr wrap="square">
            <a:spAutoFit/>
          </a:bodyPr>
          <a:lstStyle/>
          <a:p>
            <a:pPr algn="just"/>
            <a:r>
              <a:rPr lang="pt-PT" sz="2200" b="1" u="sng" dirty="0" smtClean="0">
                <a:latin typeface="Arial" pitchFamily="34" charset="0"/>
                <a:cs typeface="Arial" pitchFamily="34" charset="0"/>
              </a:rPr>
              <a:t>Pele</a:t>
            </a:r>
            <a:r>
              <a:rPr lang="pt-PT" sz="2200" dirty="0" smtClean="0">
                <a:latin typeface="Arial" pitchFamily="34" charset="0"/>
                <a:cs typeface="Arial" pitchFamily="34" charset="0"/>
              </a:rPr>
              <a:t>: órgão mais extenso do corpo humano e que constitui nossa primeira barreira de defesa.</a:t>
            </a:r>
          </a:p>
          <a:p>
            <a:pPr algn="just">
              <a:buFont typeface="Arial" pitchFamily="34" charset="0"/>
              <a:buChar char="•"/>
            </a:pPr>
            <a:r>
              <a:rPr lang="pt-PT" sz="2200" dirty="0" smtClean="0">
                <a:latin typeface="Arial" pitchFamily="34" charset="0"/>
                <a:cs typeface="Arial" pitchFamily="34" charset="0"/>
              </a:rPr>
              <a:t>Examina-se </a:t>
            </a:r>
            <a:r>
              <a:rPr lang="pt-PT" sz="2200" dirty="0">
                <a:latin typeface="Arial" pitchFamily="34" charset="0"/>
                <a:cs typeface="Arial" pitchFamily="34" charset="0"/>
              </a:rPr>
              <a:t>e se valora de acordo à idade do paciente. </a:t>
            </a:r>
            <a:endParaRPr lang="pt-PT" sz="2200" dirty="0" smtClean="0">
              <a:latin typeface="Arial" pitchFamily="34" charset="0"/>
              <a:cs typeface="Arial" pitchFamily="34" charset="0"/>
            </a:endParaRPr>
          </a:p>
          <a:p>
            <a:pPr algn="just">
              <a:buFont typeface="Arial" pitchFamily="34" charset="0"/>
              <a:buChar char="•"/>
            </a:pPr>
            <a:r>
              <a:rPr lang="pt-PT" sz="2200" dirty="0" smtClean="0">
                <a:latin typeface="Arial" pitchFamily="34" charset="0"/>
                <a:cs typeface="Arial" pitchFamily="34" charset="0"/>
              </a:rPr>
              <a:t>A </a:t>
            </a:r>
            <a:r>
              <a:rPr lang="pt-PT" sz="2200" u="sng" dirty="0" smtClean="0">
                <a:latin typeface="Arial" pitchFamily="34" charset="0"/>
                <a:cs typeface="Arial" pitchFamily="34" charset="0"/>
              </a:rPr>
              <a:t>palpação</a:t>
            </a:r>
            <a:r>
              <a:rPr lang="pt-PT" sz="2200" dirty="0" smtClean="0">
                <a:latin typeface="Arial" pitchFamily="34" charset="0"/>
                <a:cs typeface="Arial" pitchFamily="34" charset="0"/>
              </a:rPr>
              <a:t> </a:t>
            </a:r>
            <a:r>
              <a:rPr lang="pt-PT" sz="2200" dirty="0">
                <a:latin typeface="Arial" pitchFamily="34" charset="0"/>
                <a:cs typeface="Arial" pitchFamily="34" charset="0"/>
              </a:rPr>
              <a:t>deve ser ligeira e suave. </a:t>
            </a:r>
            <a:endParaRPr lang="pt-PT" sz="2200" dirty="0" smtClean="0">
              <a:latin typeface="Arial" pitchFamily="34" charset="0"/>
              <a:cs typeface="Arial" pitchFamily="34" charset="0"/>
            </a:endParaRPr>
          </a:p>
          <a:p>
            <a:pPr algn="just">
              <a:buFont typeface="Arial" pitchFamily="34" charset="0"/>
              <a:buChar char="•"/>
            </a:pPr>
            <a:r>
              <a:rPr lang="pt-PT" sz="2200" dirty="0" smtClean="0">
                <a:latin typeface="Arial" pitchFamily="34" charset="0"/>
                <a:cs typeface="Arial" pitchFamily="34" charset="0"/>
              </a:rPr>
              <a:t>Procura-se: </a:t>
            </a:r>
          </a:p>
          <a:p>
            <a:pPr algn="just"/>
            <a:r>
              <a:rPr lang="pt-PT" sz="2200" dirty="0" smtClean="0">
                <a:latin typeface="Arial" pitchFamily="34" charset="0"/>
                <a:cs typeface="Arial" pitchFamily="34" charset="0"/>
              </a:rPr>
              <a:t>-Umidade (suor</a:t>
            </a:r>
            <a:r>
              <a:rPr lang="pt-PT" sz="2200" u="sng" dirty="0" smtClean="0">
                <a:latin typeface="Arial" pitchFamily="34" charset="0"/>
                <a:cs typeface="Arial" pitchFamily="34" charset="0"/>
              </a:rPr>
              <a:t>;</a:t>
            </a:r>
            <a:r>
              <a:rPr lang="pt-PT" sz="2200" dirty="0" smtClean="0">
                <a:latin typeface="Arial" pitchFamily="34" charset="0"/>
                <a:cs typeface="Arial" pitchFamily="34" charset="0"/>
              </a:rPr>
              <a:t> a pele está mais seca na exposição ao ar).</a:t>
            </a:r>
          </a:p>
          <a:p>
            <a:pPr algn="just"/>
            <a:r>
              <a:rPr lang="pt-PT" sz="2200" dirty="0" smtClean="0">
                <a:latin typeface="Arial" pitchFamily="34" charset="0"/>
                <a:cs typeface="Arial" pitchFamily="34" charset="0"/>
              </a:rPr>
              <a:t>-Higiene e presença de lesões. </a:t>
            </a:r>
          </a:p>
          <a:p>
            <a:pPr algn="just"/>
            <a:r>
              <a:rPr lang="pt-PT" sz="2200" dirty="0" smtClean="0">
                <a:latin typeface="Arial" pitchFamily="34" charset="0"/>
                <a:cs typeface="Arial" pitchFamily="34" charset="0"/>
              </a:rPr>
              <a:t>-Temperatura: morna (</a:t>
            </a:r>
            <a:r>
              <a:rPr lang="pt-PT" sz="2200" u="sng" dirty="0" smtClean="0">
                <a:latin typeface="Arial" pitchFamily="34" charset="0"/>
                <a:cs typeface="Arial" pitchFamily="34" charset="0"/>
              </a:rPr>
              <a:t>normo-térmica</a:t>
            </a:r>
            <a:r>
              <a:rPr lang="pt-PT" sz="2200" dirty="0" smtClean="0">
                <a:latin typeface="Arial" pitchFamily="34" charset="0"/>
                <a:cs typeface="Arial" pitchFamily="34" charset="0"/>
              </a:rPr>
              <a:t>), quente ou fria. </a:t>
            </a:r>
          </a:p>
          <a:p>
            <a:pPr algn="just"/>
            <a:r>
              <a:rPr lang="pt-PT" sz="2200" dirty="0" smtClean="0">
                <a:latin typeface="Arial" pitchFamily="34" charset="0"/>
                <a:cs typeface="Arial" pitchFamily="34" charset="0"/>
              </a:rPr>
              <a:t>-Coloração </a:t>
            </a:r>
            <a:r>
              <a:rPr lang="pt-PT" sz="2200" dirty="0">
                <a:latin typeface="Arial" pitchFamily="34" charset="0"/>
                <a:cs typeface="Arial" pitchFamily="34" charset="0"/>
              </a:rPr>
              <a:t>e pigmentação: de acordo </a:t>
            </a:r>
            <a:r>
              <a:rPr lang="pt-PT" sz="2200" dirty="0" smtClean="0">
                <a:latin typeface="Arial" pitchFamily="34" charset="0"/>
                <a:cs typeface="Arial" pitchFamily="34" charset="0"/>
              </a:rPr>
              <a:t>à </a:t>
            </a:r>
            <a:r>
              <a:rPr lang="pt-PT" sz="2200" dirty="0">
                <a:latin typeface="Arial" pitchFamily="34" charset="0"/>
                <a:cs typeface="Arial" pitchFamily="34" charset="0"/>
              </a:rPr>
              <a:t>idade, sexo e raça. </a:t>
            </a:r>
            <a:r>
              <a:rPr lang="pt-PT" sz="2200" dirty="0" smtClean="0">
                <a:latin typeface="Arial" pitchFamily="34" charset="0"/>
                <a:cs typeface="Arial" pitchFamily="34" charset="0"/>
              </a:rPr>
              <a:t>(a)Palidez</a:t>
            </a:r>
            <a:r>
              <a:rPr lang="pt-PT" sz="2200" dirty="0">
                <a:latin typeface="Arial" pitchFamily="34" charset="0"/>
                <a:cs typeface="Arial" pitchFamily="34" charset="0"/>
              </a:rPr>
              <a:t>: cor branca na pele, ou com um ligeiro matiz amarelado. (anemias) </a:t>
            </a:r>
            <a:endParaRPr lang="pt-PT" sz="2200" dirty="0" smtClean="0">
              <a:latin typeface="Arial" pitchFamily="34" charset="0"/>
              <a:cs typeface="Arial" pitchFamily="34" charset="0"/>
            </a:endParaRPr>
          </a:p>
          <a:p>
            <a:pPr algn="just"/>
            <a:r>
              <a:rPr lang="pt-PT" sz="2200" dirty="0" smtClean="0">
                <a:latin typeface="Arial" pitchFamily="34" charset="0"/>
                <a:cs typeface="Arial" pitchFamily="34" charset="0"/>
              </a:rPr>
              <a:t>(b)Rubicundez</a:t>
            </a:r>
            <a:r>
              <a:rPr lang="pt-PT" sz="2200" dirty="0">
                <a:latin typeface="Arial" pitchFamily="34" charset="0"/>
                <a:cs typeface="Arial" pitchFamily="34" charset="0"/>
              </a:rPr>
              <a:t>: coloração da pele anormalmente avermelhada ou </a:t>
            </a:r>
            <a:r>
              <a:rPr lang="pt-PT" sz="2200" dirty="0" smtClean="0">
                <a:latin typeface="Arial" pitchFamily="34" charset="0"/>
                <a:cs typeface="Arial" pitchFamily="34" charset="0"/>
              </a:rPr>
              <a:t>vermelha </a:t>
            </a:r>
            <a:r>
              <a:rPr lang="pt-PT" sz="2200" dirty="0">
                <a:latin typeface="Arial" pitchFamily="34" charset="0"/>
                <a:cs typeface="Arial" pitchFamily="34" charset="0"/>
              </a:rPr>
              <a:t>(emotiva </a:t>
            </a:r>
            <a:r>
              <a:rPr lang="pt-PT" sz="2200" dirty="0" smtClean="0">
                <a:latin typeface="Arial" pitchFamily="34" charset="0"/>
                <a:cs typeface="Arial" pitchFamily="34" charset="0"/>
              </a:rPr>
              <a:t>– nervosa, </a:t>
            </a:r>
            <a:r>
              <a:rPr lang="pt-PT" sz="2200" dirty="0">
                <a:latin typeface="Arial" pitchFamily="34" charset="0"/>
                <a:cs typeface="Arial" pitchFamily="34" charset="0"/>
              </a:rPr>
              <a:t>fundamentalmente na cara</a:t>
            </a:r>
            <a:r>
              <a:rPr lang="pt-PT" sz="2200" dirty="0" smtClean="0">
                <a:latin typeface="Arial" pitchFamily="34" charset="0"/>
                <a:cs typeface="Arial" pitchFamily="34" charset="0"/>
              </a:rPr>
              <a:t>, pode ser provocada </a:t>
            </a:r>
            <a:r>
              <a:rPr lang="pt-PT" sz="2200" dirty="0">
                <a:latin typeface="Arial" pitchFamily="34" charset="0"/>
                <a:cs typeface="Arial" pitchFamily="34" charset="0"/>
              </a:rPr>
              <a:t>por medicamentos como a atropina, por exposição ao sol, na febre, e nos alcoólicos). </a:t>
            </a:r>
            <a:endParaRPr lang="pt-PT" sz="2200" dirty="0" smtClean="0">
              <a:latin typeface="Arial" pitchFamily="34" charset="0"/>
              <a:cs typeface="Arial" pitchFamily="34" charset="0"/>
            </a:endParaRPr>
          </a:p>
          <a:p>
            <a:pPr algn="just"/>
            <a:r>
              <a:rPr lang="pt-PT" sz="2200" dirty="0">
                <a:latin typeface="Arial" pitchFamily="34" charset="0"/>
                <a:cs typeface="Arial" pitchFamily="34" charset="0"/>
              </a:rPr>
              <a:t>(</a:t>
            </a:r>
            <a:r>
              <a:rPr lang="pt-PT" sz="2200" dirty="0" smtClean="0">
                <a:latin typeface="Arial" pitchFamily="34" charset="0"/>
                <a:cs typeface="Arial" pitchFamily="34" charset="0"/>
              </a:rPr>
              <a:t>c)Cianose: é a coloração azul ou violácea da pele. (aparece na insuficiência cardíaca, em pacientes que ingerem compostos tóxicos, quando existe falta de circulação nos membros tanto inferiores como superiores).</a:t>
            </a:r>
            <a:endParaRPr lang="es-ES"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2844" y="71414"/>
            <a:ext cx="8929718" cy="6740307"/>
          </a:xfrm>
          <a:prstGeom prst="rect">
            <a:avLst/>
          </a:prstGeom>
        </p:spPr>
        <p:txBody>
          <a:bodyPr wrap="square">
            <a:spAutoFit/>
          </a:bodyPr>
          <a:lstStyle/>
          <a:p>
            <a:pPr algn="just"/>
            <a:r>
              <a:rPr lang="pt-PT" sz="2400" dirty="0" smtClean="0">
                <a:latin typeface="Arial" pitchFamily="34" charset="0"/>
                <a:cs typeface="Arial" pitchFamily="34" charset="0"/>
              </a:rPr>
              <a:t>(d)Icterícia: é a coloração amarela da pele, dada pelo aumento da bilirrubina no plasma sanguineo. (observa-se em pacientes com hepatite, com um íctero obstrutivo, com cirrose hepática, entre outros).</a:t>
            </a:r>
          </a:p>
          <a:p>
            <a:pPr algn="just"/>
            <a:r>
              <a:rPr lang="pt-PT" sz="2400" b="1" u="sng" dirty="0">
                <a:latin typeface="Arial" pitchFamily="34" charset="0"/>
                <a:cs typeface="Arial" pitchFamily="34" charset="0"/>
              </a:rPr>
              <a:t>Mucosas</a:t>
            </a:r>
            <a:r>
              <a:rPr lang="pt-PT" sz="2400" dirty="0">
                <a:latin typeface="Arial" pitchFamily="34" charset="0"/>
                <a:cs typeface="Arial" pitchFamily="34" charset="0"/>
              </a:rPr>
              <a:t>: a pele que se encontra dentro da boca, na conjuntiva, os lábios, entre outros. </a:t>
            </a:r>
            <a:endParaRPr lang="pt-PT" sz="2400" dirty="0" smtClean="0">
              <a:latin typeface="Arial" pitchFamily="34" charset="0"/>
              <a:cs typeface="Arial" pitchFamily="34" charset="0"/>
            </a:endParaRPr>
          </a:p>
          <a:p>
            <a:pPr algn="just"/>
            <a:r>
              <a:rPr lang="pt-PT" sz="2400" dirty="0" smtClean="0">
                <a:latin typeface="Arial" pitchFamily="34" charset="0"/>
                <a:cs typeface="Arial" pitchFamily="34" charset="0"/>
              </a:rPr>
              <a:t>Estas </a:t>
            </a:r>
            <a:r>
              <a:rPr lang="pt-PT" sz="2400" dirty="0">
                <a:latin typeface="Arial" pitchFamily="34" charset="0"/>
                <a:cs typeface="Arial" pitchFamily="34" charset="0"/>
              </a:rPr>
              <a:t>normalmente são </a:t>
            </a:r>
            <a:r>
              <a:rPr lang="pt-PT" sz="2400" dirty="0" smtClean="0">
                <a:latin typeface="Arial" pitchFamily="34" charset="0"/>
                <a:cs typeface="Arial" pitchFamily="34" charset="0"/>
              </a:rPr>
              <a:t>normocores </a:t>
            </a:r>
            <a:r>
              <a:rPr lang="pt-PT" sz="2400" dirty="0">
                <a:latin typeface="Arial" pitchFamily="34" charset="0"/>
                <a:cs typeface="Arial" pitchFamily="34" charset="0"/>
              </a:rPr>
              <a:t>(próprias da cor da pele) e úmidas (normohidríca), com boa higiene e sem lesões. </a:t>
            </a:r>
            <a:endParaRPr lang="pt-PT" sz="2400" dirty="0" smtClean="0">
              <a:latin typeface="Arial" pitchFamily="34" charset="0"/>
              <a:cs typeface="Arial" pitchFamily="34" charset="0"/>
            </a:endParaRPr>
          </a:p>
          <a:p>
            <a:pPr algn="just"/>
            <a:r>
              <a:rPr lang="pt-PT" sz="2400" b="1" u="sng" dirty="0" smtClean="0">
                <a:latin typeface="Arial" pitchFamily="34" charset="0"/>
                <a:cs typeface="Arial" pitchFamily="34" charset="0"/>
              </a:rPr>
              <a:t>Faneras</a:t>
            </a:r>
            <a:r>
              <a:rPr lang="pt-PT" sz="2400" dirty="0">
                <a:latin typeface="Arial" pitchFamily="34" charset="0"/>
                <a:cs typeface="Arial" pitchFamily="34" charset="0"/>
              </a:rPr>
              <a:t>: </a:t>
            </a:r>
            <a:r>
              <a:rPr lang="pt-PT" sz="2400" dirty="0" smtClean="0">
                <a:latin typeface="Arial" pitchFamily="34" charset="0"/>
                <a:cs typeface="Arial" pitchFamily="34" charset="0"/>
              </a:rPr>
              <a:t>constituidas pelo </a:t>
            </a:r>
            <a:r>
              <a:rPr lang="pt-PT" sz="2400" dirty="0">
                <a:latin typeface="Arial" pitchFamily="34" charset="0"/>
                <a:cs typeface="Arial" pitchFamily="34" charset="0"/>
              </a:rPr>
              <a:t>cabelo e as unhas. </a:t>
            </a:r>
            <a:endParaRPr lang="pt-PT" sz="2400" dirty="0" smtClean="0">
              <a:latin typeface="Arial" pitchFamily="34" charset="0"/>
              <a:cs typeface="Arial" pitchFamily="34" charset="0"/>
            </a:endParaRPr>
          </a:p>
          <a:p>
            <a:pPr algn="just">
              <a:buFont typeface="Wingdings" pitchFamily="2" charset="2"/>
              <a:buChar char="§"/>
            </a:pPr>
            <a:r>
              <a:rPr lang="pt-PT" sz="2400" dirty="0" smtClean="0">
                <a:latin typeface="Arial" pitchFamily="34" charset="0"/>
                <a:cs typeface="Arial" pitchFamily="34" charset="0"/>
              </a:rPr>
              <a:t>Cabelo</a:t>
            </a:r>
            <a:r>
              <a:rPr lang="pt-PT" sz="2400" dirty="0">
                <a:latin typeface="Arial" pitchFamily="34" charset="0"/>
                <a:cs typeface="Arial" pitchFamily="34" charset="0"/>
              </a:rPr>
              <a:t>: à inspeção  se valora a cor, a quantidade, a higiene; e a </a:t>
            </a:r>
            <a:r>
              <a:rPr lang="pt-PT" sz="2400" dirty="0" smtClean="0">
                <a:latin typeface="Arial" pitchFamily="34" charset="0"/>
                <a:cs typeface="Arial" pitchFamily="34" charset="0"/>
              </a:rPr>
              <a:t>palpação procura </a:t>
            </a:r>
            <a:r>
              <a:rPr lang="pt-PT" sz="2400" dirty="0">
                <a:latin typeface="Arial" pitchFamily="34" charset="0"/>
                <a:cs typeface="Arial" pitchFamily="34" charset="0"/>
              </a:rPr>
              <a:t>grossura e a implantação do </a:t>
            </a:r>
            <a:r>
              <a:rPr lang="pt-PT" sz="2400" dirty="0" smtClean="0">
                <a:latin typeface="Arial" pitchFamily="34" charset="0"/>
                <a:cs typeface="Arial" pitchFamily="34" charset="0"/>
              </a:rPr>
              <a:t>mesmo.</a:t>
            </a:r>
          </a:p>
          <a:p>
            <a:pPr algn="just">
              <a:buFont typeface="Arial" pitchFamily="34" charset="0"/>
              <a:buChar char="•"/>
            </a:pPr>
            <a:r>
              <a:rPr lang="pt-PT" sz="2400" dirty="0" smtClean="0">
                <a:latin typeface="Arial" pitchFamily="34" charset="0"/>
                <a:cs typeface="Arial" pitchFamily="34" charset="0"/>
              </a:rPr>
              <a:t>Podem </a:t>
            </a:r>
            <a:r>
              <a:rPr lang="pt-PT" sz="2400" dirty="0">
                <a:latin typeface="Arial" pitchFamily="34" charset="0"/>
                <a:cs typeface="Arial" pitchFamily="34" charset="0"/>
              </a:rPr>
              <a:t>existir algumas variações fisiológicas de acordo com condições biológicas: herança, entre outros. </a:t>
            </a:r>
            <a:endParaRPr lang="pt-PT" sz="2400" dirty="0" smtClean="0">
              <a:latin typeface="Arial" pitchFamily="34" charset="0"/>
              <a:cs typeface="Arial" pitchFamily="34" charset="0"/>
            </a:endParaRPr>
          </a:p>
          <a:p>
            <a:pPr algn="just">
              <a:buFont typeface="Arial" pitchFamily="34" charset="0"/>
              <a:buChar char="•"/>
            </a:pPr>
            <a:r>
              <a:rPr lang="pt-PT" sz="2400" dirty="0" smtClean="0">
                <a:latin typeface="Arial" pitchFamily="34" charset="0"/>
                <a:cs typeface="Arial" pitchFamily="34" charset="0"/>
              </a:rPr>
              <a:t>Na infância é escasso o cabelo, enquanto vai crescendo o cabelo se volta mais abundante em quantidade. </a:t>
            </a:r>
          </a:p>
          <a:p>
            <a:pPr algn="just">
              <a:buFont typeface="Arial" pitchFamily="34" charset="0"/>
              <a:buChar char="•"/>
            </a:pPr>
            <a:r>
              <a:rPr lang="pt-PT" sz="2400" dirty="0" smtClean="0">
                <a:latin typeface="Arial" pitchFamily="34" charset="0"/>
                <a:cs typeface="Arial" pitchFamily="34" charset="0"/>
              </a:rPr>
              <a:t>Na adolescência, começa a sair o cabelo nas regiões onde não havia, fundamentalmente no púbis e debaixo das axilas, além disso na cara nos homens. </a:t>
            </a:r>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2876" y="71414"/>
            <a:ext cx="8929718" cy="6463308"/>
          </a:xfrm>
          <a:prstGeom prst="rect">
            <a:avLst/>
          </a:prstGeom>
        </p:spPr>
        <p:txBody>
          <a:bodyPr wrap="square">
            <a:spAutoFit/>
          </a:bodyPr>
          <a:lstStyle/>
          <a:p>
            <a:pPr algn="just">
              <a:buFont typeface="Arial" pitchFamily="34" charset="0"/>
              <a:buChar char="•"/>
            </a:pPr>
            <a:r>
              <a:rPr lang="pt-PT" sz="2300" dirty="0" smtClean="0">
                <a:latin typeface="Arial" pitchFamily="34" charset="0"/>
                <a:cs typeface="Arial" pitchFamily="34" charset="0"/>
              </a:rPr>
              <a:t>Nos adultos os cabelos são mais abundantes: no homem aparecem os cabelos no peito, nas sobrancelhas são abundantes e grossos, presença de barba e bigodes, pêlos no púbis em forma de rombo e na região infraumbilical (Monte do Apolo). </a:t>
            </a:r>
          </a:p>
          <a:p>
            <a:pPr algn="just">
              <a:buFont typeface="Arial" pitchFamily="34" charset="0"/>
              <a:buChar char="•"/>
            </a:pPr>
            <a:r>
              <a:rPr lang="pt-PT" sz="2300" dirty="0" smtClean="0">
                <a:latin typeface="Arial" pitchFamily="34" charset="0"/>
                <a:cs typeface="Arial" pitchFamily="34" charset="0"/>
              </a:rPr>
              <a:t>Na </a:t>
            </a:r>
            <a:r>
              <a:rPr lang="pt-PT" sz="2300" dirty="0">
                <a:latin typeface="Arial" pitchFamily="34" charset="0"/>
                <a:cs typeface="Arial" pitchFamily="34" charset="0"/>
              </a:rPr>
              <a:t>mulher os cabelos são mais finos, </a:t>
            </a:r>
            <a:r>
              <a:rPr lang="pt-PT" sz="2300" dirty="0" smtClean="0">
                <a:latin typeface="Arial" pitchFamily="34" charset="0"/>
                <a:cs typeface="Arial" pitchFamily="34" charset="0"/>
              </a:rPr>
              <a:t>compridos; </a:t>
            </a:r>
            <a:r>
              <a:rPr lang="pt-PT" sz="2300" dirty="0">
                <a:latin typeface="Arial" pitchFamily="34" charset="0"/>
                <a:cs typeface="Arial" pitchFamily="34" charset="0"/>
              </a:rPr>
              <a:t>nas sobrancelhas e pestanas são menos abundantes, aparecem nas pernas e antebraços, e no púbis em forma de triangulo (Monte de Vênus). </a:t>
            </a:r>
            <a:endParaRPr lang="pt-PT" sz="2300" dirty="0" smtClean="0">
              <a:latin typeface="Arial" pitchFamily="34" charset="0"/>
              <a:cs typeface="Arial" pitchFamily="34" charset="0"/>
            </a:endParaRPr>
          </a:p>
          <a:p>
            <a:pPr algn="just">
              <a:buFont typeface="Arial" pitchFamily="34" charset="0"/>
              <a:buChar char="•"/>
            </a:pPr>
            <a:r>
              <a:rPr lang="pt-PT" sz="2300" dirty="0" smtClean="0">
                <a:latin typeface="Arial" pitchFamily="34" charset="0"/>
                <a:cs typeface="Arial" pitchFamily="34" charset="0"/>
              </a:rPr>
              <a:t>Na </a:t>
            </a:r>
            <a:r>
              <a:rPr lang="pt-PT" sz="2300" dirty="0">
                <a:latin typeface="Arial" pitchFamily="34" charset="0"/>
                <a:cs typeface="Arial" pitchFamily="34" charset="0"/>
              </a:rPr>
              <a:t>idade crítica (no homem) intensificam-se as cãs e se faz presente, progressivamente na barba e nos cabelos do corpo e se insinúa a calvície. </a:t>
            </a:r>
            <a:endParaRPr lang="pt-PT" sz="2300" dirty="0" smtClean="0">
              <a:latin typeface="Arial" pitchFamily="34" charset="0"/>
              <a:cs typeface="Arial" pitchFamily="34" charset="0"/>
            </a:endParaRPr>
          </a:p>
          <a:p>
            <a:pPr algn="just">
              <a:buFont typeface="Arial" pitchFamily="34" charset="0"/>
              <a:buChar char="•"/>
            </a:pPr>
            <a:r>
              <a:rPr lang="pt-PT" sz="2300" dirty="0" smtClean="0">
                <a:latin typeface="Arial" pitchFamily="34" charset="0"/>
                <a:cs typeface="Arial" pitchFamily="34" charset="0"/>
              </a:rPr>
              <a:t>Na mulher, além disso do encanecimiento do cabelo, aparecem no lábio superior e no queixo cabelos duros com características da barba masculina. </a:t>
            </a:r>
          </a:p>
          <a:p>
            <a:pPr algn="just">
              <a:buFont typeface="Arial" pitchFamily="34" charset="0"/>
              <a:buChar char="•"/>
            </a:pPr>
            <a:r>
              <a:rPr lang="pt-PT" sz="2300" dirty="0" smtClean="0">
                <a:latin typeface="Arial" pitchFamily="34" charset="0"/>
                <a:cs typeface="Arial" pitchFamily="34" charset="0"/>
              </a:rPr>
              <a:t>Na velhice à medida que passem o anos se acentúan a características que acabamos de estudar, além disso os cabelos perdem vitalidade, caem facilmente, a velhice se generaliza </a:t>
            </a:r>
            <a:r>
              <a:rPr lang="pt-PT" sz="2300" smtClean="0">
                <a:latin typeface="Arial" pitchFamily="34" charset="0"/>
                <a:cs typeface="Arial" pitchFamily="34" charset="0"/>
              </a:rPr>
              <a:t>e a </a:t>
            </a:r>
            <a:r>
              <a:rPr lang="pt-PT" sz="2300" dirty="0" smtClean="0">
                <a:latin typeface="Arial" pitchFamily="34" charset="0"/>
                <a:cs typeface="Arial" pitchFamily="34" charset="0"/>
              </a:rPr>
              <a:t>calvície cada vez é mais extensa. </a:t>
            </a:r>
            <a:endParaRPr lang="es-ES" sz="23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2876" y="142852"/>
            <a:ext cx="8858280" cy="6370975"/>
          </a:xfrm>
          <a:prstGeom prst="rect">
            <a:avLst/>
          </a:prstGeom>
        </p:spPr>
        <p:txBody>
          <a:bodyPr wrap="square">
            <a:spAutoFit/>
          </a:bodyPr>
          <a:lstStyle/>
          <a:p>
            <a:pPr algn="just"/>
            <a:r>
              <a:rPr lang="pt-PT" sz="2400" b="1" u="sng" dirty="0" smtClean="0">
                <a:latin typeface="Arial" pitchFamily="34" charset="0"/>
                <a:cs typeface="Arial" pitchFamily="34" charset="0"/>
              </a:rPr>
              <a:t>Unhas</a:t>
            </a:r>
            <a:r>
              <a:rPr lang="pt-PT" sz="2400" dirty="0">
                <a:latin typeface="Arial" pitchFamily="34" charset="0"/>
                <a:cs typeface="Arial" pitchFamily="34" charset="0"/>
              </a:rPr>
              <a:t>: são placas córneas do dorso das falanges dos dedos que se formam devido a uma especial </a:t>
            </a:r>
            <a:r>
              <a:rPr lang="pt-PT" sz="2400" dirty="0" smtClean="0">
                <a:latin typeface="Arial" pitchFamily="34" charset="0"/>
                <a:cs typeface="Arial" pitchFamily="34" charset="0"/>
              </a:rPr>
              <a:t>queratinização </a:t>
            </a:r>
            <a:r>
              <a:rPr lang="pt-PT" sz="2400" dirty="0">
                <a:latin typeface="Arial" pitchFamily="34" charset="0"/>
                <a:cs typeface="Arial" pitchFamily="34" charset="0"/>
              </a:rPr>
              <a:t>da pele das mesmas. </a:t>
            </a:r>
            <a:r>
              <a:rPr lang="pt-PT" sz="2400" dirty="0" smtClean="0">
                <a:latin typeface="Arial" pitchFamily="34" charset="0"/>
                <a:cs typeface="Arial" pitchFamily="34" charset="0"/>
              </a:rPr>
              <a:t>Delas </a:t>
            </a:r>
            <a:r>
              <a:rPr lang="pt-PT" sz="2400" dirty="0">
                <a:latin typeface="Arial" pitchFamily="34" charset="0"/>
                <a:cs typeface="Arial" pitchFamily="34" charset="0"/>
              </a:rPr>
              <a:t>se estuda sua forma, aspecto, resistência e cor. </a:t>
            </a:r>
            <a:endParaRPr lang="pt-PT" sz="2400" dirty="0" smtClean="0">
              <a:latin typeface="Arial" pitchFamily="34" charset="0"/>
              <a:cs typeface="Arial" pitchFamily="34" charset="0"/>
            </a:endParaRPr>
          </a:p>
          <a:p>
            <a:pPr algn="just">
              <a:buFont typeface="Arial" pitchFamily="34" charset="0"/>
              <a:buChar char="•"/>
            </a:pPr>
            <a:r>
              <a:rPr lang="pt-PT" sz="2400" dirty="0" smtClean="0">
                <a:latin typeface="Arial" pitchFamily="34" charset="0"/>
                <a:cs typeface="Arial" pitchFamily="34" charset="0"/>
              </a:rPr>
              <a:t>Podem </a:t>
            </a:r>
            <a:r>
              <a:rPr lang="pt-PT" sz="2400" dirty="0">
                <a:latin typeface="Arial" pitchFamily="34" charset="0"/>
                <a:cs typeface="Arial" pitchFamily="34" charset="0"/>
              </a:rPr>
              <a:t>existir variações fisiológicas devida ao </a:t>
            </a:r>
            <a:r>
              <a:rPr lang="pt-PT" sz="2400" dirty="0" smtClean="0">
                <a:latin typeface="Arial" pitchFamily="34" charset="0"/>
                <a:cs typeface="Arial" pitchFamily="34" charset="0"/>
              </a:rPr>
              <a:t>sexo e </a:t>
            </a:r>
            <a:r>
              <a:rPr lang="pt-PT" sz="2400" dirty="0">
                <a:latin typeface="Arial" pitchFamily="34" charset="0"/>
                <a:cs typeface="Arial" pitchFamily="34" charset="0"/>
              </a:rPr>
              <a:t>a idade. </a:t>
            </a:r>
            <a:endParaRPr lang="pt-PT" sz="2400" dirty="0" smtClean="0">
              <a:latin typeface="Arial" pitchFamily="34" charset="0"/>
              <a:cs typeface="Arial" pitchFamily="34" charset="0"/>
            </a:endParaRPr>
          </a:p>
          <a:p>
            <a:pPr algn="just">
              <a:buFont typeface="Arial" pitchFamily="34" charset="0"/>
              <a:buChar char="•"/>
            </a:pPr>
            <a:r>
              <a:rPr lang="pt-PT" sz="2400" dirty="0" smtClean="0">
                <a:latin typeface="Arial" pitchFamily="34" charset="0"/>
                <a:cs typeface="Arial" pitchFamily="34" charset="0"/>
              </a:rPr>
              <a:t>A </a:t>
            </a:r>
            <a:r>
              <a:rPr lang="pt-PT" sz="2400" dirty="0">
                <a:latin typeface="Arial" pitchFamily="34" charset="0"/>
                <a:cs typeface="Arial" pitchFamily="34" charset="0"/>
              </a:rPr>
              <a:t>unha normal cresce ao redor de 0,5 </a:t>
            </a:r>
            <a:r>
              <a:rPr lang="pt-PT" sz="2400" dirty="0" smtClean="0">
                <a:latin typeface="Arial" pitchFamily="34" charset="0"/>
                <a:cs typeface="Arial" pitchFamily="34" charset="0"/>
              </a:rPr>
              <a:t>mm </a:t>
            </a:r>
            <a:r>
              <a:rPr lang="pt-PT" sz="2400" dirty="0">
                <a:latin typeface="Arial" pitchFamily="34" charset="0"/>
                <a:cs typeface="Arial" pitchFamily="34" charset="0"/>
              </a:rPr>
              <a:t>por semana, é de cor rosada, superfície </a:t>
            </a:r>
            <a:r>
              <a:rPr lang="pt-PT" sz="2400" dirty="0" smtClean="0">
                <a:latin typeface="Arial" pitchFamily="34" charset="0"/>
                <a:cs typeface="Arial" pitchFamily="34" charset="0"/>
              </a:rPr>
              <a:t>lisa </a:t>
            </a:r>
            <a:r>
              <a:rPr lang="pt-PT" sz="2400" dirty="0">
                <a:latin typeface="Arial" pitchFamily="34" charset="0"/>
                <a:cs typeface="Arial" pitchFamily="34" charset="0"/>
              </a:rPr>
              <a:t>e consistência elástica. </a:t>
            </a:r>
            <a:endParaRPr lang="pt-PT" sz="2400" dirty="0" smtClean="0">
              <a:latin typeface="Arial" pitchFamily="34" charset="0"/>
              <a:cs typeface="Arial" pitchFamily="34" charset="0"/>
            </a:endParaRPr>
          </a:p>
          <a:p>
            <a:pPr algn="just">
              <a:buFont typeface="Arial" pitchFamily="34" charset="0"/>
              <a:buChar char="•"/>
            </a:pPr>
            <a:r>
              <a:rPr lang="pt-PT" sz="2400" dirty="0" smtClean="0">
                <a:latin typeface="Arial" pitchFamily="34" charset="0"/>
                <a:cs typeface="Arial" pitchFamily="34" charset="0"/>
              </a:rPr>
              <a:t>A </a:t>
            </a:r>
            <a:r>
              <a:rPr lang="pt-PT" sz="2400" dirty="0">
                <a:latin typeface="Arial" pitchFamily="34" charset="0"/>
                <a:cs typeface="Arial" pitchFamily="34" charset="0"/>
              </a:rPr>
              <a:t>lúnula de cor esbranquiçada, ocupa a 5ta parte de sua superfície. </a:t>
            </a:r>
            <a:endParaRPr lang="pt-PT" sz="2400" dirty="0" smtClean="0">
              <a:latin typeface="Arial" pitchFamily="34" charset="0"/>
              <a:cs typeface="Arial" pitchFamily="34" charset="0"/>
            </a:endParaRPr>
          </a:p>
          <a:p>
            <a:pPr algn="just">
              <a:buFont typeface="Arial" pitchFamily="34" charset="0"/>
              <a:buChar char="•"/>
            </a:pPr>
            <a:r>
              <a:rPr lang="pt-PT" sz="2400" dirty="0" smtClean="0">
                <a:latin typeface="Arial" pitchFamily="34" charset="0"/>
                <a:cs typeface="Arial" pitchFamily="34" charset="0"/>
              </a:rPr>
              <a:t>Na </a:t>
            </a:r>
            <a:r>
              <a:rPr lang="pt-PT" sz="2400" dirty="0">
                <a:latin typeface="Arial" pitchFamily="34" charset="0"/>
                <a:cs typeface="Arial" pitchFamily="34" charset="0"/>
              </a:rPr>
              <a:t>unha se vê o encha capilar</a:t>
            </a:r>
            <a:r>
              <a:rPr lang="pt-PT" sz="2400" dirty="0" smtClean="0">
                <a:latin typeface="Arial" pitchFamily="34" charset="0"/>
                <a:cs typeface="Arial" pitchFamily="34" charset="0"/>
              </a:rPr>
              <a:t>.</a:t>
            </a:r>
          </a:p>
          <a:p>
            <a:pPr algn="just"/>
            <a:r>
              <a:rPr lang="pt-PT" sz="2400" b="1" u="sng" dirty="0" smtClean="0">
                <a:latin typeface="Arial" pitchFamily="34" charset="0"/>
                <a:cs typeface="Arial" pitchFamily="34" charset="0"/>
              </a:rPr>
              <a:t>Tecido Celular Subcutâneo</a:t>
            </a:r>
            <a:r>
              <a:rPr lang="pt-PT" sz="2400" dirty="0" smtClean="0">
                <a:latin typeface="Arial" pitchFamily="34" charset="0"/>
                <a:cs typeface="Arial" pitchFamily="34" charset="0"/>
              </a:rPr>
              <a:t>: normalmente nele se encontra o tecido adiposo.</a:t>
            </a:r>
          </a:p>
          <a:p>
            <a:pPr algn="just">
              <a:buFont typeface="Arial" pitchFamily="34" charset="0"/>
              <a:buChar char="•"/>
            </a:pPr>
            <a:r>
              <a:rPr lang="pt-PT" sz="2400" dirty="0" smtClean="0">
                <a:latin typeface="Arial" pitchFamily="34" charset="0"/>
                <a:cs typeface="Arial" pitchFamily="34" charset="0"/>
              </a:rPr>
              <a:t>Deve observar-se se o paciente mantém seu peso normal, ou se estiver magro por ter diminuído ou desaparecido seu panículo, ou, pelo contrário, se estiver obeso por ter aumentado o mesmo. </a:t>
            </a:r>
          </a:p>
          <a:p>
            <a:pPr algn="just"/>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8" y="142852"/>
            <a:ext cx="8929718" cy="6370975"/>
          </a:xfrm>
          <a:prstGeom prst="rect">
            <a:avLst/>
          </a:prstGeom>
        </p:spPr>
        <p:txBody>
          <a:bodyPr wrap="square">
            <a:spAutoFit/>
          </a:bodyPr>
          <a:lstStyle/>
          <a:p>
            <a:pPr algn="just">
              <a:buFont typeface="Arial" pitchFamily="34" charset="0"/>
              <a:buChar char="•"/>
            </a:pPr>
            <a:r>
              <a:rPr lang="pt-PT" sz="2400" dirty="0" smtClean="0">
                <a:latin typeface="Arial" pitchFamily="34" charset="0"/>
                <a:cs typeface="Arial" pitchFamily="34" charset="0"/>
              </a:rPr>
              <a:t>Pode estar aumentado por conter substâncias que normalmente não devem encontrar-se nele (ar) ou como no edema subcutâneo, por conter substâncias que normalmente se encontram nele (água), mas em quantidade maior que o normal. </a:t>
            </a:r>
          </a:p>
          <a:p>
            <a:pPr algn="just">
              <a:buFont typeface="Arial" pitchFamily="34" charset="0"/>
              <a:buChar char="•"/>
            </a:pPr>
            <a:r>
              <a:rPr lang="pt-PT" sz="2400" dirty="0" smtClean="0">
                <a:latin typeface="Arial" pitchFamily="34" charset="0"/>
                <a:cs typeface="Arial" pitchFamily="34" charset="0"/>
              </a:rPr>
              <a:t>Normalmente este não está infiltrado, quando está infiltrado é porque há edema.</a:t>
            </a:r>
          </a:p>
          <a:p>
            <a:pPr algn="just"/>
            <a:r>
              <a:rPr lang="pt-PT" sz="2400" u="sng" dirty="0">
                <a:latin typeface="Arial" pitchFamily="34" charset="0"/>
                <a:cs typeface="Arial" pitchFamily="34" charset="0"/>
              </a:rPr>
              <a:t>Edema</a:t>
            </a:r>
            <a:r>
              <a:rPr lang="pt-PT" sz="2400" dirty="0">
                <a:latin typeface="Arial" pitchFamily="34" charset="0"/>
                <a:cs typeface="Arial" pitchFamily="34" charset="0"/>
              </a:rPr>
              <a:t>: também se denomina tumor ou </a:t>
            </a:r>
            <a:r>
              <a:rPr lang="pt-PT" sz="2400" dirty="0" smtClean="0">
                <a:latin typeface="Arial" pitchFamily="34" charset="0"/>
                <a:cs typeface="Arial" pitchFamily="34" charset="0"/>
              </a:rPr>
              <a:t>inchaço. Produz-se </a:t>
            </a:r>
            <a:r>
              <a:rPr lang="pt-PT" sz="2400" dirty="0">
                <a:latin typeface="Arial" pitchFamily="34" charset="0"/>
                <a:cs typeface="Arial" pitchFamily="34" charset="0"/>
              </a:rPr>
              <a:t>quando o líquido ou plasma intersticial que ocupa os espaços intercelulares ou intersticiais, encontra-se patológicamente </a:t>
            </a:r>
            <a:r>
              <a:rPr lang="pt-PT" sz="2400" dirty="0" smtClean="0">
                <a:latin typeface="Arial" pitchFamily="34" charset="0"/>
                <a:cs typeface="Arial" pitchFamily="34" charset="0"/>
              </a:rPr>
              <a:t>aumentado. </a:t>
            </a:r>
          </a:p>
          <a:p>
            <a:pPr algn="just"/>
            <a:r>
              <a:rPr lang="pt-PT" sz="2400" dirty="0">
                <a:latin typeface="Arial" pitchFamily="34" charset="0"/>
                <a:cs typeface="Arial" pitchFamily="34" charset="0"/>
              </a:rPr>
              <a:t>-</a:t>
            </a:r>
            <a:r>
              <a:rPr lang="pt-PT" sz="2400" dirty="0" smtClean="0">
                <a:latin typeface="Arial" pitchFamily="34" charset="0"/>
                <a:cs typeface="Arial" pitchFamily="34" charset="0"/>
              </a:rPr>
              <a:t>Pode </a:t>
            </a:r>
            <a:r>
              <a:rPr lang="pt-PT" sz="2400" dirty="0">
                <a:latin typeface="Arial" pitchFamily="34" charset="0"/>
                <a:cs typeface="Arial" pitchFamily="34" charset="0"/>
              </a:rPr>
              <a:t>ser provocado por um síndrome nefrótico, edema nos membros inferiores, na grávida, problema alérgico, entre outros. </a:t>
            </a:r>
            <a:endParaRPr lang="pt-PT" sz="2400" dirty="0" smtClean="0">
              <a:latin typeface="Arial" pitchFamily="34" charset="0"/>
              <a:cs typeface="Arial" pitchFamily="34" charset="0"/>
            </a:endParaRPr>
          </a:p>
          <a:p>
            <a:pPr algn="just"/>
            <a:r>
              <a:rPr lang="pt-PT" sz="2400" dirty="0" smtClean="0">
                <a:latin typeface="Arial" pitchFamily="34" charset="0"/>
                <a:cs typeface="Arial" pitchFamily="34" charset="0"/>
              </a:rPr>
              <a:t>-Pela palpação </a:t>
            </a:r>
            <a:r>
              <a:rPr lang="pt-PT" sz="2400" dirty="0">
                <a:latin typeface="Arial" pitchFamily="34" charset="0"/>
                <a:cs typeface="Arial" pitchFamily="34" charset="0"/>
              </a:rPr>
              <a:t>se manifesta a chaleira ou godet </a:t>
            </a:r>
            <a:r>
              <a:rPr lang="pt-PT" sz="2400" dirty="0" smtClean="0">
                <a:latin typeface="Arial" pitchFamily="34" charset="0"/>
                <a:cs typeface="Arial" pitchFamily="34" charset="0"/>
              </a:rPr>
              <a:t>na região </a:t>
            </a:r>
            <a:r>
              <a:rPr lang="pt-PT" sz="2400" dirty="0">
                <a:latin typeface="Arial" pitchFamily="34" charset="0"/>
                <a:cs typeface="Arial" pitchFamily="34" charset="0"/>
              </a:rPr>
              <a:t>sacra, região maleolar, cara interna da </a:t>
            </a:r>
            <a:r>
              <a:rPr lang="pt-PT" sz="2400" dirty="0" smtClean="0">
                <a:latin typeface="Arial" pitchFamily="34" charset="0"/>
                <a:cs typeface="Arial" pitchFamily="34" charset="0"/>
              </a:rPr>
              <a:t>tibia.</a:t>
            </a:r>
          </a:p>
          <a:p>
            <a:pPr algn="just"/>
            <a:r>
              <a:rPr lang="en-US" sz="2400" b="1" u="sng" dirty="0" err="1">
                <a:latin typeface="Arial" pitchFamily="34" charset="0"/>
                <a:cs typeface="Arial" pitchFamily="34" charset="0"/>
              </a:rPr>
              <a:t>Panículo</a:t>
            </a:r>
            <a:r>
              <a:rPr lang="en-US" sz="2400" b="1" u="sng" dirty="0">
                <a:latin typeface="Arial" pitchFamily="34" charset="0"/>
                <a:cs typeface="Arial" pitchFamily="34" charset="0"/>
              </a:rPr>
              <a:t> </a:t>
            </a:r>
            <a:r>
              <a:rPr lang="en-US" sz="2400" b="1" u="sng" dirty="0" err="1">
                <a:latin typeface="Arial" pitchFamily="34" charset="0"/>
                <a:cs typeface="Arial" pitchFamily="34" charset="0"/>
              </a:rPr>
              <a:t>adiposo</a:t>
            </a:r>
            <a:r>
              <a:rPr lang="en-US" sz="2400" dirty="0">
                <a:latin typeface="Arial" pitchFamily="34" charset="0"/>
                <a:cs typeface="Arial" pitchFamily="34" charset="0"/>
              </a:rPr>
              <a:t>: </a:t>
            </a:r>
            <a:r>
              <a:rPr lang="en-US" sz="2400" dirty="0" err="1" smtClean="0">
                <a:latin typeface="Arial" pitchFamily="34" charset="0"/>
                <a:cs typeface="Arial" pitchFamily="34" charset="0"/>
              </a:rPr>
              <a:t>determinado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pela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capa</a:t>
            </a:r>
            <a:r>
              <a:rPr lang="en-US" sz="2400" dirty="0" smtClean="0">
                <a:latin typeface="Arial" pitchFamily="34" charset="0"/>
                <a:cs typeface="Arial" pitchFamily="34" charset="0"/>
              </a:rPr>
              <a:t> de </a:t>
            </a:r>
            <a:r>
              <a:rPr lang="en-US" sz="2400" dirty="0" err="1" smtClean="0">
                <a:latin typeface="Arial" pitchFamily="34" charset="0"/>
                <a:cs typeface="Arial" pitchFamily="34" charset="0"/>
              </a:rPr>
              <a:t>tecido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adiposo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debaixo</a:t>
            </a:r>
            <a:r>
              <a:rPr lang="en-US" sz="2400" dirty="0" smtClean="0">
                <a:latin typeface="Arial" pitchFamily="34" charset="0"/>
                <a:cs typeface="Arial" pitchFamily="34" charset="0"/>
              </a:rPr>
              <a:t> do </a:t>
            </a:r>
            <a:r>
              <a:rPr lang="en-US" sz="2400" dirty="0" err="1" smtClean="0">
                <a:latin typeface="Arial" pitchFamily="34" charset="0"/>
                <a:cs typeface="Arial" pitchFamily="34" charset="0"/>
              </a:rPr>
              <a:t>tecido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subcutâneo</a:t>
            </a:r>
            <a:r>
              <a:rPr lang="en-US" sz="2400" dirty="0" smtClean="0">
                <a:latin typeface="Arial" pitchFamily="34" charset="0"/>
                <a:cs typeface="Arial" pitchFamily="34" charset="0"/>
              </a:rPr>
              <a:t>.</a:t>
            </a:r>
          </a:p>
          <a:p>
            <a:pPr algn="just"/>
            <a:r>
              <a:rPr lang="en-US" sz="2400" dirty="0" smtClean="0">
                <a:latin typeface="Arial" pitchFamily="34" charset="0"/>
                <a:cs typeface="Arial" pitchFamily="34" charset="0"/>
              </a:rPr>
              <a:t>Se </a:t>
            </a:r>
            <a:r>
              <a:rPr lang="en-US" sz="2400" dirty="0" err="1" smtClean="0">
                <a:latin typeface="Arial" pitchFamily="34" charset="0"/>
                <a:cs typeface="Arial" pitchFamily="34" charset="0"/>
              </a:rPr>
              <a:t>classifica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como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conservado</a:t>
            </a:r>
            <a:r>
              <a:rPr lang="en-US" sz="2400" dirty="0">
                <a:latin typeface="Arial" pitchFamily="34" charset="0"/>
                <a:cs typeface="Arial" pitchFamily="34" charset="0"/>
              </a:rPr>
              <a:t>, </a:t>
            </a:r>
            <a:r>
              <a:rPr lang="en-US" sz="2400" dirty="0" err="1">
                <a:latin typeface="Arial" pitchFamily="34" charset="0"/>
                <a:cs typeface="Arial" pitchFamily="34" charset="0"/>
              </a:rPr>
              <a:t>aumentado</a:t>
            </a:r>
            <a:r>
              <a:rPr lang="en-US" sz="2400" dirty="0">
                <a:latin typeface="Arial" pitchFamily="34" charset="0"/>
                <a:cs typeface="Arial" pitchFamily="34" charset="0"/>
              </a:rPr>
              <a:t> </a:t>
            </a:r>
            <a:r>
              <a:rPr lang="en-US" sz="2400" dirty="0" err="1">
                <a:latin typeface="Arial" pitchFamily="34" charset="0"/>
                <a:cs typeface="Arial" pitchFamily="34" charset="0"/>
              </a:rPr>
              <a:t>ou</a:t>
            </a:r>
            <a:r>
              <a:rPr lang="en-US" sz="2400" dirty="0">
                <a:latin typeface="Arial" pitchFamily="34" charset="0"/>
                <a:cs typeface="Arial" pitchFamily="34" charset="0"/>
              </a:rPr>
              <a:t> </a:t>
            </a:r>
            <a:r>
              <a:rPr lang="en-US" sz="2400" dirty="0" err="1">
                <a:latin typeface="Arial" pitchFamily="34" charset="0"/>
                <a:cs typeface="Arial" pitchFamily="34" charset="0"/>
              </a:rPr>
              <a:t>diminuído</a:t>
            </a:r>
            <a:r>
              <a:rPr lang="en-US" sz="2400" dirty="0" smtClean="0">
                <a:latin typeface="Arial" pitchFamily="34" charset="0"/>
                <a:cs typeface="Arial" pitchFamily="34" charset="0"/>
              </a:rPr>
              <a:t>.</a:t>
            </a:r>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redondeado"/>
          <p:cNvSpPr/>
          <p:nvPr/>
        </p:nvSpPr>
        <p:spPr>
          <a:xfrm>
            <a:off x="1785918" y="71414"/>
            <a:ext cx="5143536" cy="571504"/>
          </a:xfrm>
          <a:prstGeom prst="round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3200" b="1" dirty="0">
                <a:solidFill>
                  <a:schemeClr val="tx1"/>
                </a:solidFill>
                <a:latin typeface="Arial" pitchFamily="34" charset="0"/>
                <a:cs typeface="Arial" pitchFamily="34" charset="0"/>
              </a:rPr>
              <a:t>Exame </a:t>
            </a:r>
            <a:r>
              <a:rPr lang="pt-PT" sz="3200" b="1" dirty="0" smtClean="0">
                <a:solidFill>
                  <a:schemeClr val="tx1"/>
                </a:solidFill>
                <a:latin typeface="Arial" pitchFamily="34" charset="0"/>
                <a:cs typeface="Arial" pitchFamily="34" charset="0"/>
              </a:rPr>
              <a:t>físico regional</a:t>
            </a:r>
            <a:endParaRPr lang="es-ES" sz="3200" b="1" dirty="0">
              <a:solidFill>
                <a:schemeClr val="tx1"/>
              </a:solidFill>
              <a:latin typeface="Arial" pitchFamily="34" charset="0"/>
              <a:cs typeface="Arial" pitchFamily="34" charset="0"/>
            </a:endParaRPr>
          </a:p>
        </p:txBody>
      </p:sp>
      <p:sp>
        <p:nvSpPr>
          <p:cNvPr id="4" name="3 Flecha abajo"/>
          <p:cNvSpPr/>
          <p:nvPr/>
        </p:nvSpPr>
        <p:spPr>
          <a:xfrm>
            <a:off x="2976829" y="714356"/>
            <a:ext cx="2818824" cy="357190"/>
          </a:xfrm>
          <a:prstGeom prst="downArrow">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Rectángulo"/>
          <p:cNvSpPr/>
          <p:nvPr/>
        </p:nvSpPr>
        <p:spPr>
          <a:xfrm>
            <a:off x="-32" y="1000108"/>
            <a:ext cx="8929718" cy="3046988"/>
          </a:xfrm>
          <a:prstGeom prst="rect">
            <a:avLst/>
          </a:prstGeom>
        </p:spPr>
        <p:txBody>
          <a:bodyPr wrap="square">
            <a:spAutoFit/>
          </a:bodyPr>
          <a:lstStyle/>
          <a:p>
            <a:pPr marL="457200" indent="-457200" algn="just"/>
            <a:r>
              <a:rPr lang="pt-PT" sz="2400" dirty="0" smtClean="0">
                <a:latin typeface="Arial" pitchFamily="34" charset="0"/>
                <a:cs typeface="Arial" pitchFamily="34" charset="0"/>
              </a:rPr>
              <a:t>Permite o exame físico do corpo humano pelas seguintes</a:t>
            </a:r>
          </a:p>
          <a:p>
            <a:pPr marL="457200" indent="-457200" algn="just"/>
            <a:r>
              <a:rPr lang="pt-PT" sz="2400" dirty="0" smtClean="0">
                <a:latin typeface="Arial" pitchFamily="34" charset="0"/>
                <a:cs typeface="Arial" pitchFamily="34" charset="0"/>
              </a:rPr>
              <a:t>regiões.</a:t>
            </a:r>
          </a:p>
          <a:p>
            <a:pPr marL="457200" indent="-457200" algn="just"/>
            <a:r>
              <a:rPr lang="pt-PT" sz="2400" b="1" u="sng" dirty="0" smtClean="0">
                <a:latin typeface="Arial" pitchFamily="34" charset="0"/>
                <a:cs typeface="Arial" pitchFamily="34" charset="0"/>
              </a:rPr>
              <a:t>Regiões corporais </a:t>
            </a:r>
            <a:r>
              <a:rPr lang="pt-PT" sz="2400" dirty="0" smtClean="0">
                <a:latin typeface="Arial" pitchFamily="34" charset="0"/>
                <a:cs typeface="Arial" pitchFamily="34" charset="0"/>
              </a:rPr>
              <a:t>:</a:t>
            </a:r>
          </a:p>
          <a:p>
            <a:pPr marL="457200" indent="-457200" algn="just">
              <a:buFont typeface="+mj-lt"/>
              <a:buAutoNum type="arabicPeriod"/>
            </a:pPr>
            <a:r>
              <a:rPr lang="pt-PT" sz="2400" dirty="0" smtClean="0">
                <a:latin typeface="Arial" pitchFamily="34" charset="0"/>
                <a:cs typeface="Arial" pitchFamily="34" charset="0"/>
              </a:rPr>
              <a:t>Cabeça. </a:t>
            </a:r>
          </a:p>
          <a:p>
            <a:pPr marL="457200" indent="-457200" algn="just">
              <a:buFont typeface="+mj-lt"/>
              <a:buAutoNum type="arabicPeriod"/>
            </a:pPr>
            <a:r>
              <a:rPr lang="pt-PT" sz="2400" dirty="0" smtClean="0">
                <a:latin typeface="Arial" pitchFamily="34" charset="0"/>
                <a:cs typeface="Arial" pitchFamily="34" charset="0"/>
              </a:rPr>
              <a:t>Pescoço. </a:t>
            </a:r>
          </a:p>
          <a:p>
            <a:pPr marL="457200" indent="-457200" algn="just">
              <a:buFont typeface="+mj-lt"/>
              <a:buAutoNum type="arabicPeriod"/>
            </a:pPr>
            <a:r>
              <a:rPr lang="pt-PT" sz="2400" dirty="0" smtClean="0">
                <a:latin typeface="Arial" pitchFamily="34" charset="0"/>
                <a:cs typeface="Arial" pitchFamily="34" charset="0"/>
              </a:rPr>
              <a:t>Tórax. </a:t>
            </a:r>
          </a:p>
          <a:p>
            <a:pPr marL="457200" indent="-457200" algn="just">
              <a:buFont typeface="+mj-lt"/>
              <a:buAutoNum type="arabicPeriod"/>
            </a:pPr>
            <a:r>
              <a:rPr lang="pt-PT" sz="2400" dirty="0" smtClean="0">
                <a:latin typeface="Arial" pitchFamily="34" charset="0"/>
                <a:cs typeface="Arial" pitchFamily="34" charset="0"/>
              </a:rPr>
              <a:t>Coluna vertebral. </a:t>
            </a:r>
          </a:p>
          <a:p>
            <a:pPr marL="457200" indent="-457200" algn="just">
              <a:buFont typeface="+mj-lt"/>
              <a:buAutoNum type="arabicPeriod"/>
            </a:pPr>
            <a:r>
              <a:rPr lang="pt-PT" sz="2400" dirty="0" smtClean="0">
                <a:latin typeface="Arial" pitchFamily="34" charset="0"/>
                <a:cs typeface="Arial" pitchFamily="34" charset="0"/>
              </a:rPr>
              <a:t>Membros superiores e inferiores. </a:t>
            </a:r>
          </a:p>
        </p:txBody>
      </p:sp>
      <p:sp>
        <p:nvSpPr>
          <p:cNvPr id="6" name="5 Rectángulo"/>
          <p:cNvSpPr/>
          <p:nvPr/>
        </p:nvSpPr>
        <p:spPr>
          <a:xfrm>
            <a:off x="71438" y="4000504"/>
            <a:ext cx="8929718" cy="2677656"/>
          </a:xfrm>
          <a:prstGeom prst="rect">
            <a:avLst/>
          </a:prstGeom>
        </p:spPr>
        <p:txBody>
          <a:bodyPr wrap="square">
            <a:spAutoFit/>
          </a:bodyPr>
          <a:lstStyle/>
          <a:p>
            <a:pPr algn="just">
              <a:buFont typeface="Wingdings" pitchFamily="2" charset="2"/>
              <a:buChar char="q"/>
            </a:pPr>
            <a:r>
              <a:rPr lang="pt-PT" sz="2400" b="1" dirty="0" smtClean="0">
                <a:latin typeface="Arial" pitchFamily="34" charset="0"/>
                <a:cs typeface="Arial" pitchFamily="34" charset="0"/>
              </a:rPr>
              <a:t>Exame físico da cabeça</a:t>
            </a:r>
            <a:r>
              <a:rPr lang="pt-PT" sz="2400" dirty="0" smtClean="0">
                <a:latin typeface="Arial" pitchFamily="34" charset="0"/>
                <a:cs typeface="Arial" pitchFamily="34" charset="0"/>
              </a:rPr>
              <a:t>: </a:t>
            </a:r>
          </a:p>
          <a:p>
            <a:pPr algn="just"/>
            <a:r>
              <a:rPr lang="pt-PT" sz="2400" b="1" dirty="0" smtClean="0">
                <a:latin typeface="Arial" pitchFamily="34" charset="0"/>
                <a:cs typeface="Arial" pitchFamily="34" charset="0"/>
              </a:rPr>
              <a:t>(A)</a:t>
            </a:r>
            <a:r>
              <a:rPr lang="pt-PT" sz="2400" u="sng" dirty="0" smtClean="0">
                <a:latin typeface="Arial" pitchFamily="34" charset="0"/>
                <a:cs typeface="Arial" pitchFamily="34" charset="0"/>
              </a:rPr>
              <a:t>Crânio e cara</a:t>
            </a:r>
            <a:r>
              <a:rPr lang="pt-PT" sz="2400" dirty="0" smtClean="0">
                <a:latin typeface="Arial" pitchFamily="34" charset="0"/>
                <a:cs typeface="Arial" pitchFamily="34" charset="0"/>
              </a:rPr>
              <a:t>: </a:t>
            </a:r>
          </a:p>
          <a:p>
            <a:pPr algn="just"/>
            <a:r>
              <a:rPr lang="pt-PT" sz="2400" u="sng" dirty="0" smtClean="0">
                <a:effectLst>
                  <a:outerShdw blurRad="38100" dist="38100" dir="2700000" algn="tl">
                    <a:srgbClr val="000000">
                      <a:alpha val="43137"/>
                    </a:srgbClr>
                  </a:outerShdw>
                </a:effectLst>
                <a:latin typeface="Arial" pitchFamily="34" charset="0"/>
                <a:cs typeface="Arial" pitchFamily="34" charset="0"/>
              </a:rPr>
              <a:t>Crânio</a:t>
            </a:r>
            <a:r>
              <a:rPr lang="pt-PT" sz="2400" dirty="0" smtClean="0">
                <a:latin typeface="Arial" pitchFamily="34" charset="0"/>
                <a:cs typeface="Arial" pitchFamily="34" charset="0"/>
              </a:rPr>
              <a:t>: </a:t>
            </a:r>
          </a:p>
          <a:p>
            <a:pPr algn="just">
              <a:buFont typeface="Arial" pitchFamily="34" charset="0"/>
              <a:buChar char="•"/>
            </a:pPr>
            <a:r>
              <a:rPr lang="pt-PT" sz="2400" dirty="0" smtClean="0">
                <a:latin typeface="Arial" pitchFamily="34" charset="0"/>
                <a:cs typeface="Arial" pitchFamily="34" charset="0"/>
              </a:rPr>
              <a:t>Inspeção: busca-se posição, forma e proporção da cabeça em seu conjunto (macrocefalia, microcefalia, acrocefalia e outras). </a:t>
            </a:r>
          </a:p>
          <a:p>
            <a:pPr algn="just">
              <a:buFont typeface="Arial" pitchFamily="34" charset="0"/>
              <a:buChar char="•"/>
            </a:pPr>
            <a:r>
              <a:rPr lang="pt-PT" sz="2400" dirty="0" smtClean="0">
                <a:latin typeface="Arial" pitchFamily="34" charset="0"/>
                <a:cs typeface="Arial" pitchFamily="34" charset="0"/>
              </a:rPr>
              <a:t>Observar o couro cabeludo (a anomalia mais frequênte é a seborrea).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85720" y="357166"/>
            <a:ext cx="8858280" cy="369332"/>
          </a:xfrm>
          <a:prstGeom prst="rect">
            <a:avLst/>
          </a:prstGeom>
        </p:spPr>
        <p:txBody>
          <a:bodyPr wrap="square">
            <a:spAutoFit/>
          </a:bodyPr>
          <a:lstStyle/>
          <a:p>
            <a:r>
              <a:rPr lang="pt-PT" dirty="0" smtClean="0">
                <a:latin typeface="Arial" pitchFamily="34" charset="0"/>
                <a:cs typeface="Arial" pitchFamily="34" charset="0"/>
              </a:rPr>
              <a:t>.</a:t>
            </a:r>
            <a:endParaRPr lang="es-ES" dirty="0"/>
          </a:p>
        </p:txBody>
      </p:sp>
      <p:sp>
        <p:nvSpPr>
          <p:cNvPr id="4" name="3 Rectángulo"/>
          <p:cNvSpPr/>
          <p:nvPr/>
        </p:nvSpPr>
        <p:spPr>
          <a:xfrm>
            <a:off x="0" y="177155"/>
            <a:ext cx="9072594" cy="6109365"/>
          </a:xfrm>
          <a:prstGeom prst="rect">
            <a:avLst/>
          </a:prstGeom>
        </p:spPr>
        <p:txBody>
          <a:bodyPr wrap="square">
            <a:spAutoFit/>
          </a:bodyPr>
          <a:lstStyle/>
          <a:p>
            <a:pPr algn="just">
              <a:buFont typeface="Arial" pitchFamily="34" charset="0"/>
              <a:buChar char="•"/>
            </a:pPr>
            <a:r>
              <a:rPr lang="pt-PT" sz="2300" dirty="0" smtClean="0">
                <a:latin typeface="Arial" pitchFamily="34" charset="0"/>
                <a:cs typeface="Arial" pitchFamily="34" charset="0"/>
              </a:rPr>
              <a:t>A calvície e a alopecia é comum nos homens </a:t>
            </a:r>
            <a:r>
              <a:rPr lang="pt-PT" sz="2300" u="sng" dirty="0" smtClean="0">
                <a:latin typeface="Arial" pitchFamily="34" charset="0"/>
                <a:cs typeface="Arial" pitchFamily="34" charset="0"/>
              </a:rPr>
              <a:t>maiores</a:t>
            </a:r>
            <a:r>
              <a:rPr lang="pt-PT" sz="2300" dirty="0" smtClean="0">
                <a:latin typeface="Arial" pitchFamily="34" charset="0"/>
                <a:cs typeface="Arial" pitchFamily="34" charset="0"/>
              </a:rPr>
              <a:t> e </a:t>
            </a:r>
            <a:r>
              <a:rPr lang="pt-PT" sz="2300" u="sng" dirty="0" smtClean="0">
                <a:latin typeface="Arial" pitchFamily="34" charset="0"/>
                <a:cs typeface="Arial" pitchFamily="34" charset="0"/>
              </a:rPr>
              <a:t>estranha</a:t>
            </a:r>
            <a:r>
              <a:rPr lang="pt-PT" sz="2300" dirty="0" smtClean="0">
                <a:latin typeface="Arial" pitchFamily="34" charset="0"/>
                <a:cs typeface="Arial" pitchFamily="34" charset="0"/>
              </a:rPr>
              <a:t> nas mulheres, embora às vezes aparece nos jovens.</a:t>
            </a:r>
          </a:p>
          <a:p>
            <a:pPr algn="just">
              <a:buFont typeface="Arial" pitchFamily="34" charset="0"/>
              <a:buChar char="•"/>
            </a:pPr>
            <a:r>
              <a:rPr lang="pt-PT" sz="2300" dirty="0" smtClean="0">
                <a:latin typeface="Arial" pitchFamily="34" charset="0"/>
                <a:cs typeface="Arial" pitchFamily="34" charset="0"/>
              </a:rPr>
              <a:t>Deve se ter em conta a higiene do cabelo e a aparência pessoal. </a:t>
            </a:r>
          </a:p>
          <a:p>
            <a:pPr algn="just">
              <a:buFont typeface="Arial" pitchFamily="34" charset="0"/>
              <a:buChar char="•"/>
            </a:pPr>
            <a:r>
              <a:rPr lang="pt-PT" sz="2300" dirty="0" smtClean="0">
                <a:latin typeface="Arial" pitchFamily="34" charset="0"/>
                <a:cs typeface="Arial" pitchFamily="34" charset="0"/>
              </a:rPr>
              <a:t>Palpação: examina-se a implantação dos cabelos e as artérias temporárias. </a:t>
            </a:r>
          </a:p>
          <a:p>
            <a:pPr algn="just"/>
            <a:r>
              <a:rPr lang="pt-PT" sz="2300" u="sng" dirty="0" smtClean="0">
                <a:effectLst>
                  <a:outerShdw blurRad="38100" dist="38100" dir="2700000" algn="tl">
                    <a:srgbClr val="000000">
                      <a:alpha val="43137"/>
                    </a:srgbClr>
                  </a:outerShdw>
                </a:effectLst>
                <a:latin typeface="Arial" pitchFamily="34" charset="0"/>
                <a:cs typeface="Arial" pitchFamily="34" charset="0"/>
              </a:rPr>
              <a:t>Cara:</a:t>
            </a:r>
            <a:r>
              <a:rPr lang="pt-PT" sz="2300" dirty="0" smtClean="0">
                <a:latin typeface="Arial" pitchFamily="34" charset="0"/>
                <a:cs typeface="Arial" pitchFamily="34" charset="0"/>
              </a:rPr>
              <a:t> examina-se a cara propriamente dita, os olhos, o nariz, a cavidade bocal e os ouvidos. </a:t>
            </a:r>
          </a:p>
          <a:p>
            <a:pPr algn="just">
              <a:buFont typeface="Arial" pitchFamily="34" charset="0"/>
              <a:buChar char="•"/>
            </a:pPr>
            <a:r>
              <a:rPr lang="pt-PT" sz="2300" dirty="0" smtClean="0">
                <a:latin typeface="Arial" pitchFamily="34" charset="0"/>
                <a:cs typeface="Arial" pitchFamily="34" charset="0"/>
              </a:rPr>
              <a:t>Exame da cara: observar coloração da pele, tipo de facie, linhas e rugas, tersura, simetria, lesões, cicatrizes, estado emocional, presença ou não de pêlos, lunares, expressão geral, tic ou espasmos musculares. Estes podem denotar variadas afecções, por exemplo, a enfermidade do Cushing, acromegalia, Down e outros.</a:t>
            </a:r>
          </a:p>
          <a:p>
            <a:pPr algn="just">
              <a:buFont typeface="Arial" pitchFamily="34" charset="0"/>
              <a:buChar char="•"/>
            </a:pPr>
            <a:r>
              <a:rPr lang="pt-PT" sz="2300" dirty="0" smtClean="0">
                <a:latin typeface="Arial" pitchFamily="34" charset="0"/>
                <a:cs typeface="Arial" pitchFamily="34" charset="0"/>
              </a:rPr>
              <a:t>Exame dos olhos: observe a expressão dos olhos (apagados, vivazes, inexpressivos), coloração (normocores hipocores, hipercores, íctero), simetria, característica da pupila, presença de lentes e olho protético, movimentos involuntários (tics, espasmos musculares), secreções oculares e acuidade visual.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42876" y="71414"/>
            <a:ext cx="8858280" cy="6740307"/>
          </a:xfrm>
          <a:prstGeom prst="rect">
            <a:avLst/>
          </a:prstGeom>
        </p:spPr>
        <p:txBody>
          <a:bodyPr wrap="square">
            <a:spAutoFit/>
          </a:bodyPr>
          <a:lstStyle/>
          <a:p>
            <a:pPr algn="just">
              <a:buFont typeface="Arial" pitchFamily="34" charset="0"/>
              <a:buChar char="•"/>
            </a:pPr>
            <a:r>
              <a:rPr lang="pt-PT" sz="2400" dirty="0" smtClean="0">
                <a:latin typeface="Arial" pitchFamily="34" charset="0"/>
                <a:cs typeface="Arial" pitchFamily="34" charset="0"/>
              </a:rPr>
              <a:t>Exame do nariz: observar se houver dificuldade respiratória, lesões, inflamação, secreções e a percepção dos aromas.</a:t>
            </a:r>
          </a:p>
          <a:p>
            <a:pPr algn="just">
              <a:buFont typeface="Arial" pitchFamily="34" charset="0"/>
              <a:buChar char="•"/>
            </a:pPr>
            <a:r>
              <a:rPr lang="pt-PT" sz="2400" dirty="0" smtClean="0">
                <a:latin typeface="Arial" pitchFamily="34" charset="0"/>
                <a:cs typeface="Arial" pitchFamily="34" charset="0"/>
              </a:rPr>
              <a:t>Exame da cavidade bocal: observe a língua (tamanho, posição, textura, movimento, lesões), gengivas, dente (naturais ou artificiais), amídalas, faringe, orofaringe, laringe, mucosa oral, aspecto das comissuras labiais, coloração dos lábios (palidez, cianose, hidratação), secreções, tom de voz, dicção, fôlego (fétido, cetónico, alcoólico, higiene e gosto). </a:t>
            </a:r>
          </a:p>
          <a:p>
            <a:pPr algn="just">
              <a:buFont typeface="Arial" pitchFamily="34" charset="0"/>
              <a:buChar char="•"/>
            </a:pPr>
            <a:r>
              <a:rPr lang="pt-PT" sz="2400" dirty="0" smtClean="0">
                <a:latin typeface="Arial" pitchFamily="34" charset="0"/>
                <a:cs typeface="Arial" pitchFamily="34" charset="0"/>
              </a:rPr>
              <a:t>Exame físico dos ouvidos: observe a posição da cabeça para escutar, uso de aparelhos de surdez, deformidades, implantação, lesões (quistos, nódulos e outros), inflamações, secreções, tamanho e forma do ouvido externo, dor.</a:t>
            </a:r>
          </a:p>
          <a:p>
            <a:pPr algn="just">
              <a:buFont typeface="Wingdings" pitchFamily="2" charset="2"/>
              <a:buChar char="q"/>
            </a:pPr>
            <a:r>
              <a:rPr lang="pt-PT" sz="2400" b="1" u="sng" dirty="0" smtClean="0">
                <a:latin typeface="Arial" pitchFamily="34" charset="0"/>
                <a:cs typeface="Arial" pitchFamily="34" charset="0"/>
              </a:rPr>
              <a:t>Pescoço</a:t>
            </a:r>
            <a:r>
              <a:rPr lang="pt-PT" sz="2400" dirty="0" smtClean="0">
                <a:latin typeface="Arial" pitchFamily="34" charset="0"/>
                <a:cs typeface="Arial" pitchFamily="34" charset="0"/>
              </a:rPr>
              <a:t>: observe a cor, simetria (bócio, gânglios linfáticos), pulso, musculatura, veias do pescoço (visibilidade e distensão), tic ou espasmos musculares, movimentos (os mais frequêntes som a inclinação da cabeça).</a:t>
            </a:r>
          </a:p>
          <a:p>
            <a:pPr algn="just">
              <a:buFont typeface="Arial" pitchFamily="34" charset="0"/>
              <a:buChar char="•"/>
            </a:pPr>
            <a:r>
              <a:rPr lang="pt-PT" sz="2400" dirty="0" smtClean="0">
                <a:latin typeface="Arial" pitchFamily="34" charset="0"/>
                <a:cs typeface="Arial" pitchFamily="34" charset="0"/>
              </a:rPr>
              <a:t>Não são visíveis nem evidentes a glândula tireóide e as cadeias ganglionares.</a:t>
            </a:r>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8" y="142852"/>
            <a:ext cx="8929718" cy="6740307"/>
          </a:xfrm>
          <a:prstGeom prst="rect">
            <a:avLst/>
          </a:prstGeom>
        </p:spPr>
        <p:txBody>
          <a:bodyPr wrap="square">
            <a:spAutoFit/>
          </a:bodyPr>
          <a:lstStyle/>
          <a:p>
            <a:pPr algn="just">
              <a:buFont typeface="Wingdings" pitchFamily="2" charset="2"/>
              <a:buChar char="q"/>
            </a:pPr>
            <a:r>
              <a:rPr lang="pt-PT" sz="2400" b="1" u="sng" dirty="0" smtClean="0">
                <a:latin typeface="Arial" pitchFamily="34" charset="0"/>
                <a:cs typeface="Arial" pitchFamily="34" charset="0"/>
              </a:rPr>
              <a:t>Tórax</a:t>
            </a:r>
            <a:r>
              <a:rPr lang="pt-PT" sz="2400" dirty="0" smtClean="0">
                <a:latin typeface="Arial" pitchFamily="34" charset="0"/>
                <a:cs typeface="Arial" pitchFamily="34" charset="0"/>
              </a:rPr>
              <a:t>: se consideram 3 partes (anterior, posterior e lateral).</a:t>
            </a:r>
          </a:p>
          <a:p>
            <a:pPr algn="just">
              <a:buFont typeface="Arial" pitchFamily="34" charset="0"/>
              <a:buChar char="•"/>
            </a:pPr>
            <a:r>
              <a:rPr lang="pt-PT" sz="2400" dirty="0" smtClean="0">
                <a:latin typeface="Arial" pitchFamily="34" charset="0"/>
                <a:cs typeface="Arial" pitchFamily="34" charset="0"/>
              </a:rPr>
              <a:t>Se observa a forma do tórax, a postura, a simetria, as deformidades ou cicatrizes, a cor, a consistência e as características da respiração. </a:t>
            </a:r>
          </a:p>
          <a:p>
            <a:pPr algn="just">
              <a:buFont typeface="Arial" pitchFamily="34" charset="0"/>
              <a:buChar char="•"/>
            </a:pPr>
            <a:r>
              <a:rPr lang="pt-PT" sz="2400" dirty="0" smtClean="0">
                <a:latin typeface="Arial" pitchFamily="34" charset="0"/>
                <a:cs typeface="Arial" pitchFamily="34" charset="0"/>
              </a:rPr>
              <a:t>Devem-se examinar as condições higiênicas. </a:t>
            </a:r>
          </a:p>
          <a:p>
            <a:pPr algn="just">
              <a:buFont typeface="Arial" pitchFamily="34" charset="0"/>
              <a:buChar char="•"/>
            </a:pPr>
            <a:r>
              <a:rPr lang="pt-PT" sz="2400" dirty="0" smtClean="0">
                <a:latin typeface="Arial" pitchFamily="34" charset="0"/>
                <a:cs typeface="Arial" pitchFamily="34" charset="0"/>
              </a:rPr>
              <a:t>Quanto à respiração se terá em conta se houver dispnéia, taquipnea, bradipnea, apnea, e a presença de cianose, tiragem, entre outros. </a:t>
            </a:r>
          </a:p>
          <a:p>
            <a:pPr algn="just">
              <a:buFont typeface="Arial" pitchFamily="34" charset="0"/>
              <a:buChar char="•"/>
            </a:pPr>
            <a:r>
              <a:rPr lang="pt-PT" sz="2400" dirty="0" smtClean="0">
                <a:latin typeface="Arial" pitchFamily="34" charset="0"/>
                <a:cs typeface="Arial" pitchFamily="34" charset="0"/>
              </a:rPr>
              <a:t>Examinam-se as mamas e observa-se as áreas cardíaca e pulmonar.</a:t>
            </a:r>
          </a:p>
          <a:p>
            <a:pPr algn="just">
              <a:buFont typeface="Wingdings" pitchFamily="2" charset="2"/>
              <a:buChar char="v"/>
            </a:pPr>
            <a:r>
              <a:rPr lang="pt-PT" sz="2400" dirty="0" smtClean="0">
                <a:latin typeface="Arial" pitchFamily="34" charset="0"/>
                <a:cs typeface="Arial" pitchFamily="34" charset="0"/>
              </a:rPr>
              <a:t>Exploração das mamas: observe a simetria, posição, tamanho, mamilos (exsudados, retração, sangramiento, ulceração e investimento), eritema, edema, firmeza ou elasticidade das malhas, dor, inchaço, presença de lunares e nódulos visíveis ginecomastia (volume excessivo das mamas no homem). </a:t>
            </a:r>
          </a:p>
          <a:p>
            <a:pPr algn="just"/>
            <a:r>
              <a:rPr lang="pt-PT" sz="2400" dirty="0" smtClean="0">
                <a:latin typeface="Arial" pitchFamily="34" charset="0"/>
                <a:cs typeface="Arial" pitchFamily="34" charset="0"/>
              </a:rPr>
              <a:t>-Na mulher se explora mediante 2 métodos de mapeo: o método horário ou do relógio e o dos quadrantes.</a:t>
            </a:r>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71414"/>
            <a:ext cx="9144000" cy="7171194"/>
          </a:xfrm>
          <a:prstGeom prst="rect">
            <a:avLst/>
          </a:prstGeom>
        </p:spPr>
        <p:txBody>
          <a:bodyPr wrap="square">
            <a:spAutoFit/>
          </a:bodyPr>
          <a:lstStyle/>
          <a:p>
            <a:pPr algn="just">
              <a:buFont typeface="Wingdings" pitchFamily="2" charset="2"/>
              <a:buChar char="v"/>
            </a:pPr>
            <a:r>
              <a:rPr lang="pt-PT" sz="2300" b="1" dirty="0" smtClean="0">
                <a:latin typeface="Arial" pitchFamily="34" charset="0"/>
                <a:cs typeface="Arial" pitchFamily="34" charset="0"/>
              </a:rPr>
              <a:t>Sistema Respiratório</a:t>
            </a:r>
            <a:r>
              <a:rPr lang="pt-PT" sz="2300" dirty="0" smtClean="0">
                <a:latin typeface="Arial" pitchFamily="34" charset="0"/>
                <a:cs typeface="Arial" pitchFamily="34" charset="0"/>
              </a:rPr>
              <a:t>: paciente sentado, tórax nu, sempre respeitando o pudor e a privacidade do paciente. </a:t>
            </a:r>
          </a:p>
          <a:p>
            <a:pPr algn="just">
              <a:buFont typeface="Arial" pitchFamily="34" charset="0"/>
              <a:buChar char="•"/>
            </a:pPr>
            <a:r>
              <a:rPr lang="pt-PT" sz="2300" dirty="0" smtClean="0">
                <a:latin typeface="Arial" pitchFamily="34" charset="0"/>
                <a:cs typeface="Arial" pitchFamily="34" charset="0"/>
              </a:rPr>
              <a:t>Na ordem de execução, com respeito às regiões por explorar, podemos seguir os passos seguintes: primeiro se explora o plano posterior, de acima para baixo, das regiões dos vértices até as bases, logo o plano anterior e finalmente o plano lateral.</a:t>
            </a:r>
          </a:p>
          <a:p>
            <a:pPr algn="just">
              <a:buFont typeface="Arial" pitchFamily="34" charset="0"/>
              <a:buChar char="•"/>
            </a:pPr>
            <a:r>
              <a:rPr lang="pt-PT" sz="2300" dirty="0" smtClean="0">
                <a:latin typeface="Arial" pitchFamily="34" charset="0"/>
                <a:cs typeface="Arial" pitchFamily="34" charset="0"/>
              </a:rPr>
              <a:t>Em cada plano deve examinar-se primeiro um lado, depois o outro e com posterioridad, efetuar uma exploração comparada de áreas simétricas. </a:t>
            </a:r>
          </a:p>
          <a:p>
            <a:pPr algn="just">
              <a:buFont typeface="Arial" pitchFamily="34" charset="0"/>
              <a:buChar char="•"/>
            </a:pPr>
            <a:r>
              <a:rPr lang="pt-PT" sz="2300" dirty="0" smtClean="0">
                <a:latin typeface="Arial" pitchFamily="34" charset="0"/>
                <a:cs typeface="Arial" pitchFamily="34" charset="0"/>
              </a:rPr>
              <a:t>Existem diferenças fisiológicas entre um lado e o outro pelo que fazem que em determinadas áreas os achados normais sejam diferentes entre o lado direito e o esquerdo.</a:t>
            </a:r>
          </a:p>
          <a:p>
            <a:pPr algn="just">
              <a:buFont typeface="Arial" pitchFamily="34" charset="0"/>
              <a:buChar char="•"/>
            </a:pPr>
            <a:r>
              <a:rPr lang="pt-PT" sz="2300" i="1" u="sng" dirty="0" smtClean="0">
                <a:latin typeface="Arial" pitchFamily="34" charset="0"/>
                <a:cs typeface="Arial" pitchFamily="34" charset="0"/>
              </a:rPr>
              <a:t>Inspeção</a:t>
            </a:r>
            <a:r>
              <a:rPr lang="pt-PT" sz="2300" i="1" dirty="0" smtClean="0">
                <a:latin typeface="Arial" pitchFamily="34" charset="0"/>
                <a:cs typeface="Arial" pitchFamily="34" charset="0"/>
              </a:rPr>
              <a:t>: </a:t>
            </a:r>
            <a:r>
              <a:rPr lang="pt-PT" sz="2300" dirty="0" smtClean="0">
                <a:latin typeface="Arial" pitchFamily="34" charset="0"/>
                <a:cs typeface="Arial" pitchFamily="34" charset="0"/>
              </a:rPr>
              <a:t>Estado da pele do tórax, do Tecido Celular Subcutâneo (TCS) e das estruturas músculo-esqueléticas; configuração e simetria. </a:t>
            </a:r>
          </a:p>
          <a:p>
            <a:pPr algn="just">
              <a:buFont typeface="Arial" pitchFamily="34" charset="0"/>
              <a:buChar char="•"/>
            </a:pPr>
            <a:r>
              <a:rPr lang="pt-PT" sz="2300" dirty="0" smtClean="0">
                <a:latin typeface="Arial" pitchFamily="34" charset="0"/>
                <a:cs typeface="Arial" pitchFamily="34" charset="0"/>
              </a:rPr>
              <a:t>Observa-se o tipo e ritmo respiratório. Geralmente as mulheres respiram com movimentos toráxicos, enquanto que os homens e os meninos respiram com o diafragma. </a:t>
            </a:r>
          </a:p>
          <a:p>
            <a:pPr algn="just">
              <a:buFont typeface="Arial" pitchFamily="34" charset="0"/>
              <a:buChar char="•"/>
            </a:pPr>
            <a:r>
              <a:rPr lang="pt-PT" sz="2300" dirty="0" smtClean="0">
                <a:latin typeface="Arial" pitchFamily="34" charset="0"/>
                <a:cs typeface="Arial" pitchFamily="34" charset="0"/>
              </a:rPr>
              <a:t>Mede-se frequência respiratória.</a:t>
            </a:r>
            <a:endParaRPr lang="es-ES" sz="2300" dirty="0" smtClean="0">
              <a:latin typeface="Arial" pitchFamily="34" charset="0"/>
              <a:cs typeface="Arial" pitchFamily="34" charset="0"/>
            </a:endParaRPr>
          </a:p>
          <a:p>
            <a:pPr algn="just">
              <a:buFont typeface="Arial" pitchFamily="34" charset="0"/>
              <a:buChar char="•"/>
            </a:pPr>
            <a:endParaRPr lang="pt-PT" sz="23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8" y="71414"/>
            <a:ext cx="8929718" cy="6740307"/>
          </a:xfrm>
          <a:prstGeom prst="rect">
            <a:avLst/>
          </a:prstGeom>
        </p:spPr>
        <p:txBody>
          <a:bodyPr wrap="square">
            <a:spAutoFit/>
          </a:bodyPr>
          <a:lstStyle/>
          <a:p>
            <a:pPr algn="just">
              <a:buFont typeface="Wingdings" pitchFamily="2" charset="2"/>
              <a:buChar char="v"/>
            </a:pPr>
            <a:r>
              <a:rPr lang="pt-PT" sz="2400" b="1" dirty="0" smtClean="0">
                <a:latin typeface="Arial" pitchFamily="34" charset="0"/>
                <a:cs typeface="Arial" pitchFamily="34" charset="0"/>
              </a:rPr>
              <a:t>Sistema cardiovascular</a:t>
            </a:r>
            <a:r>
              <a:rPr lang="pt-PT" sz="2400" dirty="0" smtClean="0">
                <a:latin typeface="Arial" pitchFamily="34" charset="0"/>
                <a:cs typeface="Arial" pitchFamily="34" charset="0"/>
              </a:rPr>
              <a:t>: </a:t>
            </a:r>
          </a:p>
          <a:p>
            <a:pPr algn="just">
              <a:buFont typeface="Arial" pitchFamily="34" charset="0"/>
              <a:buChar char="•"/>
            </a:pPr>
            <a:r>
              <a:rPr lang="pt-PT" sz="2400" i="1" u="sng" dirty="0" smtClean="0">
                <a:latin typeface="Arial" pitchFamily="34" charset="0"/>
                <a:cs typeface="Arial" pitchFamily="34" charset="0"/>
              </a:rPr>
              <a:t>Inspeção</a:t>
            </a:r>
            <a:r>
              <a:rPr lang="pt-PT" sz="2400" i="1" dirty="0" smtClean="0">
                <a:latin typeface="Arial" pitchFamily="34" charset="0"/>
                <a:cs typeface="Arial" pitchFamily="34" charset="0"/>
              </a:rPr>
              <a:t>:</a:t>
            </a:r>
            <a:r>
              <a:rPr lang="pt-PT" sz="2400" dirty="0" smtClean="0">
                <a:latin typeface="Arial" pitchFamily="34" charset="0"/>
                <a:cs typeface="Arial" pitchFamily="34" charset="0"/>
              </a:rPr>
              <a:t> Neste caso se continua inspecionando o tórax. Deve-se colocar ao lado direito do paciente e se observará coloração da pele e batimentos do coração, não só da área precordial, mas também da região epigástrica e cervical.</a:t>
            </a:r>
          </a:p>
          <a:p>
            <a:pPr algn="just">
              <a:buFont typeface="Arial" pitchFamily="34" charset="0"/>
              <a:buChar char="•"/>
            </a:pPr>
            <a:r>
              <a:rPr lang="pt-PT" sz="2400" dirty="0" smtClean="0">
                <a:latin typeface="Arial" pitchFamily="34" charset="0"/>
                <a:cs typeface="Arial" pitchFamily="34" charset="0"/>
              </a:rPr>
              <a:t>Neste pode se observar o batimento do coração ou choque da ponta. Denomina-se choque da ponta ao levantamento que experimenta a região apexiana, pelo impulso da ponta do ventrículo esquerdo para diante, durante o começo da sístole cardíaca.</a:t>
            </a:r>
          </a:p>
          <a:p>
            <a:pPr algn="just">
              <a:buFont typeface="Wingdings" pitchFamily="2" charset="2"/>
              <a:buChar char="q"/>
            </a:pPr>
            <a:r>
              <a:rPr lang="pt-PT" sz="2400" b="1" dirty="0" smtClean="0">
                <a:latin typeface="Arial" pitchFamily="34" charset="0"/>
                <a:cs typeface="Arial" pitchFamily="34" charset="0"/>
              </a:rPr>
              <a:t>Região do abdômen</a:t>
            </a:r>
            <a:r>
              <a:rPr lang="pt-PT" sz="2400" dirty="0" smtClean="0">
                <a:latin typeface="Arial" pitchFamily="34" charset="0"/>
                <a:cs typeface="Arial" pitchFamily="34" charset="0"/>
              </a:rPr>
              <a:t>: a posição do paciente deve ser em decúbito supino (a cabeça pode estar sem almofada ou com uma pequena) com os braços ao lado do corpo, para evitar a tensão dos músculos abdominais e as pernas semiflexionadas ou se colocará uma almofada debaixo dos joelhos, pois isto contribui a relaxar os músculos abdominais.</a:t>
            </a:r>
          </a:p>
          <a:p>
            <a:pPr algn="just"/>
            <a:r>
              <a:rPr lang="pt-PT" sz="2400" dirty="0" smtClean="0">
                <a:latin typeface="Arial" pitchFamily="34" charset="0"/>
                <a:cs typeface="Arial" pitchFamily="34" charset="0"/>
              </a:rPr>
              <a:t>Áreas do abdômen: se obtem pela divisão em 9 quadrantes onde conscidem os órgãos e estruturas vasculo-nervosas. </a:t>
            </a:r>
            <a:endParaRPr lang="es-E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1406" y="71414"/>
            <a:ext cx="9001123" cy="6617196"/>
          </a:xfrm>
          <a:prstGeom prst="rect">
            <a:avLst/>
          </a:prstGeom>
          <a:noFill/>
        </p:spPr>
        <p:txBody>
          <a:bodyPr wrap="square" rtlCol="0">
            <a:spAutoFit/>
          </a:bodyPr>
          <a:lstStyle/>
          <a:p>
            <a:pPr algn="just">
              <a:buFont typeface="Arial" pitchFamily="34" charset="0"/>
              <a:buChar char="•"/>
            </a:pPr>
            <a:r>
              <a:rPr lang="pt-PT" sz="2200" dirty="0" smtClean="0">
                <a:latin typeface="Arial" pitchFamily="34" charset="0"/>
                <a:cs typeface="Arial" pitchFamily="34" charset="0"/>
              </a:rPr>
              <a:t>Quadrantes:</a:t>
            </a:r>
          </a:p>
          <a:p>
            <a:pPr algn="just"/>
            <a:r>
              <a:rPr lang="pt-PT" sz="2200" dirty="0" smtClean="0">
                <a:latin typeface="Arial" pitchFamily="34" charset="0"/>
                <a:cs typeface="Arial" pitchFamily="34" charset="0"/>
              </a:rPr>
              <a:t>Epigastrio: Estômago, duodeno, pâncreas e vasos sanguineos.</a:t>
            </a:r>
          </a:p>
          <a:p>
            <a:pPr algn="just"/>
            <a:r>
              <a:rPr lang="pt-PT" sz="2200" dirty="0" smtClean="0">
                <a:latin typeface="Arial" pitchFamily="34" charset="0"/>
                <a:cs typeface="Arial" pitchFamily="34" charset="0"/>
              </a:rPr>
              <a:t>Mesogastrio ou Região umbilical: Cólon transverso, vasos sanguineos. </a:t>
            </a:r>
          </a:p>
          <a:p>
            <a:pPr algn="just"/>
            <a:r>
              <a:rPr lang="pt-PT" sz="2200" dirty="0" smtClean="0">
                <a:latin typeface="Arial" pitchFamily="34" charset="0"/>
                <a:cs typeface="Arial" pitchFamily="34" charset="0"/>
              </a:rPr>
              <a:t>Hipogástrio: Bexiga e útero. </a:t>
            </a:r>
          </a:p>
          <a:p>
            <a:pPr algn="just"/>
            <a:r>
              <a:rPr lang="pt-PT" sz="2200" dirty="0" smtClean="0">
                <a:latin typeface="Arial" pitchFamily="34" charset="0"/>
                <a:cs typeface="Arial" pitchFamily="34" charset="0"/>
              </a:rPr>
              <a:t>Hipocondrio direito: Fígado, vesícula biliar, ângulo hepático do cólon. </a:t>
            </a:r>
          </a:p>
          <a:p>
            <a:pPr algn="just"/>
            <a:r>
              <a:rPr lang="pt-PT" sz="2200" dirty="0" smtClean="0">
                <a:latin typeface="Arial" pitchFamily="34" charset="0"/>
                <a:cs typeface="Arial" pitchFamily="34" charset="0"/>
              </a:rPr>
              <a:t>Hipocondrio  esquerdo: Baço, ângulo esplênico do cólon e pâncreas. </a:t>
            </a:r>
          </a:p>
          <a:p>
            <a:pPr algn="just"/>
            <a:r>
              <a:rPr lang="pt-PT" sz="2200" dirty="0" smtClean="0">
                <a:latin typeface="Arial" pitchFamily="34" charset="0"/>
                <a:cs typeface="Arial" pitchFamily="34" charset="0"/>
              </a:rPr>
              <a:t>Flanco direito: Cólon ascendente e rim direito. </a:t>
            </a:r>
          </a:p>
          <a:p>
            <a:pPr algn="just"/>
            <a:r>
              <a:rPr lang="pt-PT" sz="2200" dirty="0" smtClean="0">
                <a:latin typeface="Arial" pitchFamily="34" charset="0"/>
                <a:cs typeface="Arial" pitchFamily="34" charset="0"/>
              </a:rPr>
              <a:t>Flanco esquerdo: Cólon descendente e rim esquerdo. </a:t>
            </a:r>
          </a:p>
          <a:p>
            <a:pPr algn="just"/>
            <a:r>
              <a:rPr lang="pt-PT" sz="2200" dirty="0" smtClean="0">
                <a:latin typeface="Arial" pitchFamily="34" charset="0"/>
                <a:cs typeface="Arial" pitchFamily="34" charset="0"/>
              </a:rPr>
              <a:t>Fossa ilíaca direita ou região inguinal direita: Cego, apêndice, genitais internos na mulher. </a:t>
            </a:r>
          </a:p>
          <a:p>
            <a:pPr algn="just"/>
            <a:r>
              <a:rPr lang="pt-PT" sz="2200" dirty="0" smtClean="0">
                <a:latin typeface="Arial" pitchFamily="34" charset="0"/>
                <a:cs typeface="Arial" pitchFamily="34" charset="0"/>
              </a:rPr>
              <a:t>Fossa ilíaca esquerda ou região inguinal esquerda: Sigmoide e genitais internos na mulher.</a:t>
            </a:r>
            <a:r>
              <a:rPr lang="pt-PT" sz="2200" i="1" dirty="0" smtClean="0"/>
              <a:t> </a:t>
            </a:r>
          </a:p>
          <a:p>
            <a:pPr algn="just">
              <a:buFont typeface="Arial" pitchFamily="34" charset="0"/>
              <a:buChar char="•"/>
            </a:pPr>
            <a:r>
              <a:rPr lang="pt-PT" sz="2200" i="1" u="sng" dirty="0" smtClean="0">
                <a:latin typeface="Arial" pitchFamily="34" charset="0"/>
                <a:cs typeface="Arial" pitchFamily="34" charset="0"/>
              </a:rPr>
              <a:t>Inspeção</a:t>
            </a:r>
            <a:r>
              <a:rPr lang="pt-PT" sz="2200" dirty="0" smtClean="0">
                <a:latin typeface="Arial" pitchFamily="34" charset="0"/>
                <a:cs typeface="Arial" pitchFamily="34" charset="0"/>
              </a:rPr>
              <a:t>: com o paciente nu e deitado. Mediante esta técnica se precisará: volume, forma, relevo, simetria, as pulsações, a integridade da pele e o padrão respiratório, a presença ou não de protruções, o estado do umbigo e a mobilidade do abdômen, entre outros.</a:t>
            </a:r>
          </a:p>
          <a:p>
            <a:pPr algn="just"/>
            <a:r>
              <a:rPr lang="pt-PT" sz="2200" dirty="0" smtClean="0">
                <a:latin typeface="Arial" pitchFamily="34" charset="0"/>
                <a:cs typeface="Arial" pitchFamily="34" charset="0"/>
              </a:rPr>
              <a:t>Ex:Uma hemorragia intrabdominal pode produzir a perdida de cor da área umbilical, pelos pigmentos de sangue que chegam ali através dos vasos linfáticos no ligamento umbilical médio. </a:t>
            </a:r>
            <a:endParaRPr lang="es-ES"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2876" y="71414"/>
            <a:ext cx="8858280" cy="6740307"/>
          </a:xfrm>
          <a:prstGeom prst="rect">
            <a:avLst/>
          </a:prstGeom>
        </p:spPr>
        <p:txBody>
          <a:bodyPr wrap="square">
            <a:spAutoFit/>
          </a:bodyPr>
          <a:lstStyle/>
          <a:p>
            <a:pPr algn="just"/>
            <a:r>
              <a:rPr lang="pt-PT" sz="2400" dirty="0" smtClean="0">
                <a:latin typeface="Arial" pitchFamily="34" charset="0"/>
                <a:cs typeface="Arial" pitchFamily="34" charset="0"/>
              </a:rPr>
              <a:t>Ex:Na pancreatitis se apresentam pigmentos azulosos </a:t>
            </a:r>
            <a:r>
              <a:rPr lang="pt-PT" sz="2400" dirty="0" smtClean="0">
                <a:latin typeface="Arial" pitchFamily="34" charset="0"/>
                <a:cs typeface="Arial" pitchFamily="34" charset="0"/>
              </a:rPr>
              <a:t>periumbilicais</a:t>
            </a:r>
            <a:r>
              <a:rPr lang="pt-PT" sz="2400" dirty="0" smtClean="0">
                <a:latin typeface="Arial" pitchFamily="34" charset="0"/>
                <a:cs typeface="Arial" pitchFamily="34" charset="0"/>
              </a:rPr>
              <a:t>. </a:t>
            </a:r>
          </a:p>
          <a:p>
            <a:pPr algn="just"/>
            <a:r>
              <a:rPr lang="pt-PT" sz="2400" dirty="0" smtClean="0">
                <a:latin typeface="Arial" pitchFamily="34" charset="0"/>
                <a:cs typeface="Arial" pitchFamily="34" charset="0"/>
              </a:rPr>
              <a:t>-No derrame de bílis aparece um umbigo com pigmentação amarela. </a:t>
            </a:r>
          </a:p>
          <a:p>
            <a:pPr algn="just"/>
            <a:r>
              <a:rPr lang="pt-PT" sz="2400" dirty="0" smtClean="0">
                <a:latin typeface="Arial" pitchFamily="34" charset="0"/>
                <a:cs typeface="Arial" pitchFamily="34" charset="0"/>
              </a:rPr>
              <a:t>-Umbigo protuberante é uma hérnia umbilical. </a:t>
            </a:r>
          </a:p>
          <a:p>
            <a:pPr algn="just"/>
            <a:r>
              <a:rPr lang="pt-PT" sz="2400" dirty="0" smtClean="0">
                <a:latin typeface="Arial" pitchFamily="34" charset="0"/>
                <a:cs typeface="Arial" pitchFamily="34" charset="0"/>
              </a:rPr>
              <a:t>-A massa da parte superior do abdômen pode deslocar ao umbigo para baixo como ocorre na ascitis. </a:t>
            </a:r>
          </a:p>
          <a:p>
            <a:pPr algn="just">
              <a:buFont typeface="Arial" pitchFamily="34" charset="0"/>
              <a:buChar char="•"/>
            </a:pPr>
            <a:r>
              <a:rPr lang="pt-PT" sz="2400" dirty="0" smtClean="0">
                <a:latin typeface="Arial" pitchFamily="34" charset="0"/>
                <a:cs typeface="Arial" pitchFamily="34" charset="0"/>
              </a:rPr>
              <a:t>Também se deve observar a distribuição do pêlo abdominal e púbico, de acordo às características do sexo e algumas enfermidades de caráter hormonal. </a:t>
            </a:r>
          </a:p>
          <a:p>
            <a:pPr algn="just">
              <a:buFont typeface="Arial" pitchFamily="34" charset="0"/>
              <a:buChar char="•"/>
            </a:pPr>
            <a:r>
              <a:rPr lang="pt-PT" sz="2400" dirty="0" smtClean="0">
                <a:latin typeface="Arial" pitchFamily="34" charset="0"/>
                <a:cs typeface="Arial" pitchFamily="34" charset="0"/>
              </a:rPr>
              <a:t>Observar as pulsações abdominais que podem fazer-se evidentes: a da aorta abdominal na linha média do umbigo.</a:t>
            </a:r>
          </a:p>
          <a:p>
            <a:pPr algn="just">
              <a:buFont typeface="Arial" pitchFamily="34" charset="0"/>
              <a:buChar char="•"/>
            </a:pPr>
            <a:r>
              <a:rPr lang="pt-PT" sz="2400" i="1" u="sng" dirty="0" smtClean="0">
                <a:latin typeface="Arial" pitchFamily="34" charset="0"/>
                <a:cs typeface="Arial" pitchFamily="34" charset="0"/>
              </a:rPr>
              <a:t>Auscultação</a:t>
            </a:r>
            <a:r>
              <a:rPr lang="pt-PT" sz="2400" dirty="0" smtClean="0">
                <a:latin typeface="Arial" pitchFamily="34" charset="0"/>
                <a:cs typeface="Arial" pitchFamily="34" charset="0"/>
              </a:rPr>
              <a:t>: mediante esta técnica se identificarão os ruídos normais e patológicos. Poderão-se escutar os ruídos hidroar, ouvem-se melhor na Fossa Ilíaca Esquerda. </a:t>
            </a:r>
          </a:p>
          <a:p>
            <a:pPr algn="just">
              <a:buFont typeface="Arial" pitchFamily="34" charset="0"/>
              <a:buChar char="•"/>
            </a:pPr>
            <a:r>
              <a:rPr lang="pt-PT" sz="2400" i="1" u="sng" dirty="0" smtClean="0">
                <a:latin typeface="Arial" pitchFamily="34" charset="0"/>
                <a:cs typeface="Arial" pitchFamily="34" charset="0"/>
              </a:rPr>
              <a:t>Percussão</a:t>
            </a:r>
            <a:r>
              <a:rPr lang="pt-PT" sz="2400" dirty="0" smtClean="0">
                <a:latin typeface="Arial" pitchFamily="34" charset="0"/>
                <a:cs typeface="Arial" pitchFamily="34" charset="0"/>
              </a:rPr>
              <a:t>: mediante este se identificam os diferentes sons abdominais, os que dependem da natureza mais ou menos semi-sólidas das vísceras intra-abdominais. </a:t>
            </a:r>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8" y="40773"/>
            <a:ext cx="9072562" cy="6817251"/>
          </a:xfrm>
          <a:prstGeom prst="rect">
            <a:avLst/>
          </a:prstGeom>
        </p:spPr>
        <p:txBody>
          <a:bodyPr wrap="square">
            <a:spAutoFit/>
          </a:bodyPr>
          <a:lstStyle/>
          <a:p>
            <a:pPr algn="just"/>
            <a:r>
              <a:rPr lang="pt-PT" sz="2300" dirty="0" smtClean="0">
                <a:latin typeface="Arial" pitchFamily="34" charset="0"/>
                <a:cs typeface="Arial" pitchFamily="34" charset="0"/>
              </a:rPr>
              <a:t>Mediante a mesma se precisará:</a:t>
            </a:r>
          </a:p>
          <a:p>
            <a:pPr algn="just"/>
            <a:r>
              <a:rPr lang="pt-PT" sz="2300" dirty="0" smtClean="0">
                <a:latin typeface="Arial" pitchFamily="34" charset="0"/>
                <a:cs typeface="Arial" pitchFamily="34" charset="0"/>
              </a:rPr>
              <a:t>-Sonoridade de vísceras ocas: timpanismo. </a:t>
            </a:r>
          </a:p>
          <a:p>
            <a:pPr algn="just"/>
            <a:r>
              <a:rPr lang="pt-PT" sz="2300" dirty="0" smtClean="0">
                <a:latin typeface="Arial" pitchFamily="34" charset="0"/>
                <a:cs typeface="Arial" pitchFamily="34" charset="0"/>
              </a:rPr>
              <a:t>-Sonoridade de vísceras maciças: matidez e submatidez.</a:t>
            </a:r>
          </a:p>
          <a:p>
            <a:pPr algn="just">
              <a:buFont typeface="Arial" pitchFamily="34" charset="0"/>
              <a:buChar char="•"/>
            </a:pPr>
            <a:r>
              <a:rPr lang="pt-PT" sz="2300" i="1" u="sng" dirty="0" smtClean="0">
                <a:latin typeface="Arial" pitchFamily="34" charset="0"/>
                <a:cs typeface="Arial" pitchFamily="34" charset="0"/>
              </a:rPr>
              <a:t>Palpação:</a:t>
            </a:r>
            <a:r>
              <a:rPr lang="pt-PT" sz="2300" dirty="0" smtClean="0">
                <a:latin typeface="Arial" pitchFamily="34" charset="0"/>
                <a:cs typeface="Arial" pitchFamily="34" charset="0"/>
              </a:rPr>
              <a:t> É de soma importância no exame do abdômen, portanto terá que: “apalpar pensando e pensar apalpando”.</a:t>
            </a:r>
          </a:p>
          <a:p>
            <a:pPr algn="just"/>
            <a:r>
              <a:rPr lang="pt-PT" sz="2300" dirty="0" smtClean="0">
                <a:latin typeface="Arial" pitchFamily="34" charset="0"/>
                <a:cs typeface="Arial" pitchFamily="34" charset="0"/>
              </a:rPr>
              <a:t>-Se deve começar do ponto mais afastado da dor, primeiro uma palpação superficial e depois profunda. </a:t>
            </a:r>
          </a:p>
          <a:p>
            <a:pPr algn="just"/>
            <a:r>
              <a:rPr lang="pt-PT" sz="2300" dirty="0" smtClean="0">
                <a:latin typeface="Arial" pitchFamily="34" charset="0"/>
                <a:cs typeface="Arial" pitchFamily="34" charset="0"/>
              </a:rPr>
              <a:t>-Não se deve ser brusco nem violento, pois ao machucar se pudesse desencadear uma contração além disso do temor, que impedirão de fazer um bom exame. </a:t>
            </a:r>
          </a:p>
          <a:p>
            <a:pPr algn="just"/>
            <a:r>
              <a:rPr lang="pt-PT" sz="2300" dirty="0" smtClean="0">
                <a:latin typeface="Arial" pitchFamily="34" charset="0"/>
                <a:cs typeface="Arial" pitchFamily="34" charset="0"/>
              </a:rPr>
              <a:t>-Se o paciente sentir cócegas comece apalpando com a própria mão do paciente.</a:t>
            </a:r>
          </a:p>
          <a:p>
            <a:pPr algn="just"/>
            <a:r>
              <a:rPr lang="pt-PT" sz="2300" dirty="0" smtClean="0">
                <a:latin typeface="Arial" pitchFamily="34" charset="0"/>
                <a:cs typeface="Arial" pitchFamily="34" charset="0"/>
              </a:rPr>
              <a:t>-Ao apalpar se encontra: a parede abdominal propriamente dita com seus elementos constituintes, assim como os órgãos superficiais (cara superior e anterior do fígado, o intestino magro, o cólon, o piloro) e os órgãos profundos (pâncreas, aorta, ovários, rins e ângulos do cólon).</a:t>
            </a:r>
          </a:p>
          <a:p>
            <a:pPr algn="just"/>
            <a:r>
              <a:rPr lang="pt-PT" sz="2300" dirty="0" smtClean="0">
                <a:latin typeface="Arial" pitchFamily="34" charset="0"/>
                <a:cs typeface="Arial" pitchFamily="34" charset="0"/>
              </a:rPr>
              <a:t>-A vesícula biliar pode ser superficial ou profunda. Realiza-se a palpação de fígado, baço e rins.</a:t>
            </a:r>
            <a:endParaRPr lang="es-ES" sz="23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8" y="71414"/>
            <a:ext cx="9072562" cy="5755422"/>
          </a:xfrm>
          <a:prstGeom prst="rect">
            <a:avLst/>
          </a:prstGeom>
        </p:spPr>
        <p:txBody>
          <a:bodyPr wrap="square">
            <a:spAutoFit/>
          </a:bodyPr>
          <a:lstStyle/>
          <a:p>
            <a:pPr algn="just"/>
            <a:r>
              <a:rPr lang="pt-PT" sz="2300" dirty="0" smtClean="0">
                <a:latin typeface="Arial" pitchFamily="34" charset="0"/>
                <a:cs typeface="Arial" pitchFamily="34" charset="0"/>
              </a:rPr>
              <a:t>Palpação do fígado: realiza-se de forma simple ou monomanual. Colocará-se a mão direita paralela ao rebordo costal no hipocondrio direito e se ordena ao paciente respirar profundamente. Esta manobra permitirá obter uma impressão de conjunto do bordo hepático inferior.</a:t>
            </a:r>
          </a:p>
          <a:p>
            <a:pPr algn="just">
              <a:buFont typeface="Wingdings" pitchFamily="2" charset="2"/>
              <a:buChar char="q"/>
            </a:pPr>
            <a:r>
              <a:rPr lang="pt-PT" sz="2300" b="1" u="sng" dirty="0" smtClean="0">
                <a:latin typeface="Arial" pitchFamily="34" charset="0"/>
                <a:cs typeface="Arial" pitchFamily="34" charset="0"/>
              </a:rPr>
              <a:t>Exame físico da coluna vertebral</a:t>
            </a:r>
            <a:r>
              <a:rPr lang="pt-PT" sz="2300" b="1" dirty="0" smtClean="0">
                <a:latin typeface="Arial" pitchFamily="34" charset="0"/>
                <a:cs typeface="Arial" pitchFamily="34" charset="0"/>
              </a:rPr>
              <a:t>:</a:t>
            </a:r>
            <a:r>
              <a:rPr lang="pt-PT" sz="2300" dirty="0" smtClean="0">
                <a:latin typeface="Arial" pitchFamily="34" charset="0"/>
                <a:cs typeface="Arial" pitchFamily="34" charset="0"/>
              </a:rPr>
              <a:t>  </a:t>
            </a:r>
          </a:p>
          <a:p>
            <a:pPr algn="just">
              <a:buFont typeface="Arial" pitchFamily="34" charset="0"/>
              <a:buChar char="•"/>
            </a:pPr>
            <a:r>
              <a:rPr lang="pt-PT" sz="2300" dirty="0" smtClean="0">
                <a:latin typeface="Arial" pitchFamily="34" charset="0"/>
                <a:cs typeface="Arial" pitchFamily="34" charset="0"/>
              </a:rPr>
              <a:t>Inspeção da coluna cervical com o paciente sentado, para determinar deformações. É possível observar se houver torcicolo, que pode ser congênita e adquirida. </a:t>
            </a:r>
          </a:p>
          <a:p>
            <a:pPr algn="just">
              <a:buFont typeface="Arial" pitchFamily="34" charset="0"/>
              <a:buChar char="•"/>
            </a:pPr>
            <a:r>
              <a:rPr lang="pt-PT" sz="2300" dirty="0" smtClean="0">
                <a:latin typeface="Arial" pitchFamily="34" charset="0"/>
                <a:cs typeface="Arial" pitchFamily="34" charset="0"/>
              </a:rPr>
              <a:t>Ao realizar a palpação podem apreciar-se dor, ruídos, e sensação de crepitação. </a:t>
            </a:r>
          </a:p>
          <a:p>
            <a:pPr algn="just">
              <a:buFont typeface="Arial" pitchFamily="34" charset="0"/>
              <a:buChar char="•"/>
            </a:pPr>
            <a:r>
              <a:rPr lang="pt-PT" sz="2300" dirty="0" smtClean="0">
                <a:latin typeface="Arial" pitchFamily="34" charset="0"/>
                <a:cs typeface="Arial" pitchFamily="34" charset="0"/>
              </a:rPr>
              <a:t>Inspeção da coluna dorsal: deve precisá-la possível presencia de separações(lordose, cifosis, escoliose).</a:t>
            </a:r>
          </a:p>
          <a:p>
            <a:pPr algn="just">
              <a:buFont typeface="Arial" pitchFamily="34" charset="0"/>
              <a:buChar char="•"/>
            </a:pPr>
            <a:r>
              <a:rPr lang="pt-PT" sz="2300" dirty="0" smtClean="0">
                <a:latin typeface="Arial" pitchFamily="34" charset="0"/>
                <a:cs typeface="Arial" pitchFamily="34" charset="0"/>
              </a:rPr>
              <a:t>Inspeção da coluna lumbosacra: neste caso se observará se houver presença de escoliose e lordose lombar e mediante a palpação podemos detectar contractura dos músculos.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38" y="5072074"/>
            <a:ext cx="9072562" cy="1785104"/>
          </a:xfrm>
          <a:prstGeom prst="rect">
            <a:avLst/>
          </a:prstGeom>
        </p:spPr>
        <p:txBody>
          <a:bodyPr wrap="square">
            <a:spAutoFit/>
          </a:bodyPr>
          <a:lstStyle/>
          <a:p>
            <a:pPr marL="457200" indent="-457200">
              <a:buFont typeface="+mj-lt"/>
              <a:buAutoNum type="arabicPeriod"/>
            </a:pPr>
            <a:r>
              <a:rPr lang="pt-PT" sz="2200" dirty="0" smtClean="0">
                <a:latin typeface="Arial" pitchFamily="34" charset="0"/>
                <a:cs typeface="Arial" pitchFamily="34" charset="0"/>
              </a:rPr>
              <a:t>Sistema </a:t>
            </a:r>
            <a:r>
              <a:rPr lang="pt-PT" sz="2200" dirty="0">
                <a:latin typeface="Arial" pitchFamily="34" charset="0"/>
                <a:cs typeface="Arial" pitchFamily="34" charset="0"/>
              </a:rPr>
              <a:t>cardiovascular. </a:t>
            </a:r>
            <a:endParaRPr lang="pt-PT" sz="2200" dirty="0" smtClean="0">
              <a:latin typeface="Arial" pitchFamily="34" charset="0"/>
              <a:cs typeface="Arial" pitchFamily="34" charset="0"/>
            </a:endParaRPr>
          </a:p>
          <a:p>
            <a:pPr marL="457200" indent="-457200">
              <a:buFont typeface="+mj-lt"/>
              <a:buAutoNum type="arabicPeriod"/>
            </a:pPr>
            <a:r>
              <a:rPr lang="pt-PT" sz="2200" dirty="0" smtClean="0">
                <a:latin typeface="Arial" pitchFamily="34" charset="0"/>
                <a:cs typeface="Arial" pitchFamily="34" charset="0"/>
              </a:rPr>
              <a:t>Sistema </a:t>
            </a:r>
            <a:r>
              <a:rPr lang="pt-PT" sz="2200" dirty="0">
                <a:latin typeface="Arial" pitchFamily="34" charset="0"/>
                <a:cs typeface="Arial" pitchFamily="34" charset="0"/>
              </a:rPr>
              <a:t>respiratório. </a:t>
            </a:r>
            <a:endParaRPr lang="pt-PT" sz="2200" dirty="0" smtClean="0">
              <a:latin typeface="Arial" pitchFamily="34" charset="0"/>
              <a:cs typeface="Arial" pitchFamily="34" charset="0"/>
            </a:endParaRPr>
          </a:p>
          <a:p>
            <a:pPr marL="457200" indent="-457200">
              <a:buFont typeface="+mj-lt"/>
              <a:buAutoNum type="arabicPeriod"/>
            </a:pPr>
            <a:r>
              <a:rPr lang="pt-PT" sz="2200" dirty="0" smtClean="0">
                <a:latin typeface="Arial" pitchFamily="34" charset="0"/>
                <a:cs typeface="Arial" pitchFamily="34" charset="0"/>
              </a:rPr>
              <a:t>Sistema </a:t>
            </a:r>
            <a:r>
              <a:rPr lang="pt-PT" sz="2200" dirty="0">
                <a:latin typeface="Arial" pitchFamily="34" charset="0"/>
                <a:cs typeface="Arial" pitchFamily="34" charset="0"/>
              </a:rPr>
              <a:t>renal. </a:t>
            </a:r>
            <a:endParaRPr lang="pt-PT" sz="2200" dirty="0" smtClean="0">
              <a:latin typeface="Arial" pitchFamily="34" charset="0"/>
              <a:cs typeface="Arial" pitchFamily="34" charset="0"/>
            </a:endParaRPr>
          </a:p>
          <a:p>
            <a:pPr marL="457200" indent="-457200">
              <a:buFont typeface="+mj-lt"/>
              <a:buAutoNum type="arabicPeriod"/>
            </a:pPr>
            <a:r>
              <a:rPr lang="pt-PT" sz="2200" dirty="0" smtClean="0">
                <a:latin typeface="Arial" pitchFamily="34" charset="0"/>
                <a:cs typeface="Arial" pitchFamily="34" charset="0"/>
              </a:rPr>
              <a:t>Sistema </a:t>
            </a:r>
            <a:r>
              <a:rPr lang="pt-PT" sz="2200" dirty="0">
                <a:latin typeface="Arial" pitchFamily="34" charset="0"/>
                <a:cs typeface="Arial" pitchFamily="34" charset="0"/>
              </a:rPr>
              <a:t>genital (masculino e feminino). </a:t>
            </a:r>
            <a:endParaRPr lang="pt-PT" sz="2200" dirty="0" smtClean="0">
              <a:latin typeface="Arial" pitchFamily="34" charset="0"/>
              <a:cs typeface="Arial" pitchFamily="34" charset="0"/>
            </a:endParaRPr>
          </a:p>
          <a:p>
            <a:pPr marL="457200" indent="-457200">
              <a:buFont typeface="+mj-lt"/>
              <a:buAutoNum type="arabicPeriod"/>
            </a:pPr>
            <a:r>
              <a:rPr lang="pt-PT" sz="2200" dirty="0" smtClean="0">
                <a:latin typeface="Arial" pitchFamily="34" charset="0"/>
                <a:cs typeface="Arial" pitchFamily="34" charset="0"/>
              </a:rPr>
              <a:t>Sistema </a:t>
            </a:r>
            <a:r>
              <a:rPr lang="pt-PT" sz="2200" dirty="0">
                <a:latin typeface="Arial" pitchFamily="34" charset="0"/>
                <a:cs typeface="Arial" pitchFamily="34" charset="0"/>
              </a:rPr>
              <a:t>nervoso. </a:t>
            </a:r>
            <a:endParaRPr lang="es-ES" sz="2200" dirty="0">
              <a:latin typeface="Arial" pitchFamily="34" charset="0"/>
              <a:cs typeface="Arial" pitchFamily="34" charset="0"/>
            </a:endParaRPr>
          </a:p>
        </p:txBody>
      </p:sp>
      <p:sp>
        <p:nvSpPr>
          <p:cNvPr id="4" name="3 Rectángulo"/>
          <p:cNvSpPr/>
          <p:nvPr/>
        </p:nvSpPr>
        <p:spPr>
          <a:xfrm>
            <a:off x="71438" y="-24"/>
            <a:ext cx="9072562" cy="4339650"/>
          </a:xfrm>
          <a:prstGeom prst="rect">
            <a:avLst/>
          </a:prstGeom>
        </p:spPr>
        <p:txBody>
          <a:bodyPr wrap="square">
            <a:spAutoFit/>
          </a:bodyPr>
          <a:lstStyle/>
          <a:p>
            <a:pPr algn="just">
              <a:buFont typeface="Wingdings" pitchFamily="2" charset="2"/>
              <a:buChar char="q"/>
            </a:pPr>
            <a:r>
              <a:rPr lang="pt-PT" sz="2300" b="1" dirty="0" smtClean="0">
                <a:latin typeface="Arial" pitchFamily="34" charset="0"/>
                <a:cs typeface="Arial" pitchFamily="34" charset="0"/>
              </a:rPr>
              <a:t>Exame físico das extremidades músculo-esqueléticas</a:t>
            </a:r>
            <a:r>
              <a:rPr lang="pt-PT" sz="2300" dirty="0" smtClean="0">
                <a:latin typeface="Arial" pitchFamily="34" charset="0"/>
                <a:cs typeface="Arial" pitchFamily="34" charset="0"/>
              </a:rPr>
              <a:t>:</a:t>
            </a:r>
            <a:endParaRPr lang="es-ES" sz="2300" dirty="0" smtClean="0">
              <a:latin typeface="Arial" pitchFamily="34" charset="0"/>
              <a:cs typeface="Arial" pitchFamily="34" charset="0"/>
            </a:endParaRPr>
          </a:p>
          <a:p>
            <a:pPr algn="just">
              <a:buFont typeface="Arial" pitchFamily="34" charset="0"/>
              <a:buChar char="•"/>
            </a:pPr>
            <a:r>
              <a:rPr lang="pt-PT" sz="2300" dirty="0" smtClean="0">
                <a:latin typeface="Arial" pitchFamily="34" charset="0"/>
                <a:cs typeface="Arial" pitchFamily="34" charset="0"/>
              </a:rPr>
              <a:t>Nas extremidades superiores se estuda: simetria, atrofia localizada e generalizada, vasos sanguíneos, exploração dos dedos, características das unhas, crescimento das mesmas, coloração da pele e as unhas, presença de edemas, sudación, características da pele (cicatrizes) e transtornos circulatórios.</a:t>
            </a:r>
          </a:p>
          <a:p>
            <a:pPr algn="just">
              <a:buFont typeface="Arial" pitchFamily="34" charset="0"/>
              <a:buChar char="•"/>
            </a:pPr>
            <a:r>
              <a:rPr lang="pt-PT" sz="2300" dirty="0" smtClean="0">
                <a:latin typeface="Arial" pitchFamily="34" charset="0"/>
                <a:cs typeface="Arial" pitchFamily="34" charset="0"/>
              </a:rPr>
              <a:t>Nas extremidades inferiores se estuda: coloração da pele e as unhas, presença de edemas, caracteristicas da pele (cicatrizes, nódulos), transtornos de circulatórios. </a:t>
            </a:r>
          </a:p>
          <a:p>
            <a:pPr algn="just">
              <a:buFont typeface="Arial" pitchFamily="34" charset="0"/>
              <a:buChar char="•"/>
            </a:pPr>
            <a:r>
              <a:rPr lang="pt-PT" sz="2300" dirty="0" smtClean="0">
                <a:latin typeface="Arial" pitchFamily="34" charset="0"/>
                <a:cs typeface="Arial" pitchFamily="34" charset="0"/>
              </a:rPr>
              <a:t>Nas articulações se estuda: dor, derrame de líquido, aumento da temperatura, crepitação, nódulos, atrofia ou hipertrofia dos músculos e edemas. </a:t>
            </a:r>
            <a:endParaRPr lang="es-ES" sz="2300" dirty="0">
              <a:latin typeface="Arial" pitchFamily="34" charset="0"/>
              <a:cs typeface="Arial" pitchFamily="34" charset="0"/>
            </a:endParaRPr>
          </a:p>
        </p:txBody>
      </p:sp>
      <p:sp>
        <p:nvSpPr>
          <p:cNvPr id="5" name="4 Rectángulo redondeado"/>
          <p:cNvSpPr/>
          <p:nvPr/>
        </p:nvSpPr>
        <p:spPr>
          <a:xfrm>
            <a:off x="500034" y="4214818"/>
            <a:ext cx="8072494" cy="571504"/>
          </a:xfrm>
          <a:prstGeom prst="round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3200" b="1" dirty="0">
                <a:solidFill>
                  <a:schemeClr val="tx1"/>
                </a:solidFill>
                <a:latin typeface="Arial" pitchFamily="34" charset="0"/>
                <a:cs typeface="Arial" pitchFamily="34" charset="0"/>
              </a:rPr>
              <a:t>Exame </a:t>
            </a:r>
            <a:r>
              <a:rPr lang="pt-PT" sz="3200" b="1" dirty="0" smtClean="0">
                <a:solidFill>
                  <a:schemeClr val="tx1"/>
                </a:solidFill>
                <a:latin typeface="Arial" pitchFamily="34" charset="0"/>
                <a:cs typeface="Arial" pitchFamily="34" charset="0"/>
              </a:rPr>
              <a:t>físico por sistemas e aparelhos</a:t>
            </a:r>
            <a:endParaRPr lang="es-ES" sz="3200" b="1" dirty="0">
              <a:solidFill>
                <a:schemeClr val="tx1"/>
              </a:solidFill>
              <a:latin typeface="Arial" pitchFamily="34" charset="0"/>
              <a:cs typeface="Arial" pitchFamily="34" charset="0"/>
            </a:endParaRPr>
          </a:p>
        </p:txBody>
      </p:sp>
      <p:sp>
        <p:nvSpPr>
          <p:cNvPr id="6" name="5 Flecha abajo"/>
          <p:cNvSpPr/>
          <p:nvPr/>
        </p:nvSpPr>
        <p:spPr>
          <a:xfrm>
            <a:off x="3181936" y="4857760"/>
            <a:ext cx="2818824" cy="357190"/>
          </a:xfrm>
          <a:prstGeom prst="downArrow">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71414"/>
            <a:ext cx="9001156" cy="6370975"/>
          </a:xfrm>
          <a:prstGeom prst="rect">
            <a:avLst/>
          </a:prstGeom>
        </p:spPr>
        <p:txBody>
          <a:bodyPr wrap="square">
            <a:spAutoFit/>
          </a:bodyPr>
          <a:lstStyle/>
          <a:p>
            <a:pPr algn="just">
              <a:buFont typeface="Wingdings" pitchFamily="2" charset="2"/>
              <a:buChar char="q"/>
            </a:pPr>
            <a:r>
              <a:rPr lang="pt-PT" sz="2400" b="1" u="sng" dirty="0" smtClean="0">
                <a:latin typeface="Arial" pitchFamily="34" charset="0"/>
                <a:cs typeface="Arial" pitchFamily="34" charset="0"/>
              </a:rPr>
              <a:t>Sistema Respiratório</a:t>
            </a:r>
            <a:r>
              <a:rPr lang="pt-PT" sz="2400" dirty="0" smtClean="0">
                <a:latin typeface="Arial" pitchFamily="34" charset="0"/>
                <a:cs typeface="Arial" pitchFamily="34" charset="0"/>
              </a:rPr>
              <a:t>: paciente sentado, tórax nu, sempre respeitando o pudor e a privacidade do paciente. </a:t>
            </a:r>
          </a:p>
          <a:p>
            <a:pPr algn="just">
              <a:buFont typeface="Arial" pitchFamily="34" charset="0"/>
              <a:buChar char="•"/>
            </a:pPr>
            <a:r>
              <a:rPr lang="pt-PT" sz="2400" dirty="0" smtClean="0">
                <a:latin typeface="Arial" pitchFamily="34" charset="0"/>
                <a:cs typeface="Arial" pitchFamily="34" charset="0"/>
              </a:rPr>
              <a:t>Em cada plano deve examinar-se primeiro um lado, depois o outro e com posterioridad, efetuar uma exploração comparada de áreas simétricas. </a:t>
            </a:r>
          </a:p>
          <a:p>
            <a:pPr algn="just">
              <a:buFont typeface="Arial" pitchFamily="34" charset="0"/>
              <a:buChar char="•"/>
            </a:pPr>
            <a:r>
              <a:rPr lang="pt-PT" sz="2400" i="1" u="sng" dirty="0" smtClean="0">
                <a:latin typeface="Arial" pitchFamily="34" charset="0"/>
                <a:cs typeface="Arial" pitchFamily="34" charset="0"/>
              </a:rPr>
              <a:t>Inspeção</a:t>
            </a:r>
            <a:r>
              <a:rPr lang="pt-PT" sz="2400" i="1" dirty="0" smtClean="0">
                <a:latin typeface="Arial" pitchFamily="34" charset="0"/>
                <a:cs typeface="Arial" pitchFamily="34" charset="0"/>
              </a:rPr>
              <a:t>: </a:t>
            </a:r>
            <a:r>
              <a:rPr lang="pt-PT" sz="2400" dirty="0" smtClean="0">
                <a:latin typeface="Arial" pitchFamily="34" charset="0"/>
                <a:cs typeface="Arial" pitchFamily="34" charset="0"/>
              </a:rPr>
              <a:t>Estado da pele do tórax, do Tecido Celular Subcutâneo (TCS) e das estruturas músculo-esqueléticas; configuração e simetria. </a:t>
            </a:r>
          </a:p>
          <a:p>
            <a:pPr algn="just">
              <a:buFont typeface="Arial" pitchFamily="34" charset="0"/>
              <a:buChar char="•"/>
            </a:pPr>
            <a:r>
              <a:rPr lang="pt-PT" sz="2400" dirty="0" smtClean="0">
                <a:latin typeface="Arial" pitchFamily="34" charset="0"/>
                <a:cs typeface="Arial" pitchFamily="34" charset="0"/>
              </a:rPr>
              <a:t>Observa-se o tipo e ritmo respiratório. Geralmente as mulheres respiram com movimentos toráxicos, enquanto que os homens e os meninos respiram com o diafragma. </a:t>
            </a:r>
          </a:p>
          <a:p>
            <a:pPr algn="just">
              <a:buFont typeface="Arial" pitchFamily="34" charset="0"/>
              <a:buChar char="•"/>
            </a:pPr>
            <a:r>
              <a:rPr lang="pt-PT" sz="2400" dirty="0" smtClean="0">
                <a:latin typeface="Arial" pitchFamily="34" charset="0"/>
                <a:cs typeface="Arial" pitchFamily="34" charset="0"/>
              </a:rPr>
              <a:t>Mede-se frequência respiratória.</a:t>
            </a:r>
          </a:p>
          <a:p>
            <a:pPr algn="just">
              <a:buFont typeface="Arial" pitchFamily="34" charset="0"/>
              <a:buChar char="•"/>
            </a:pPr>
            <a:r>
              <a:rPr lang="pt-PT" sz="2400" i="1" u="sng" dirty="0" smtClean="0">
                <a:latin typeface="Arial" pitchFamily="34" charset="0"/>
                <a:cs typeface="Arial" pitchFamily="34" charset="0"/>
              </a:rPr>
              <a:t>Palpação</a:t>
            </a:r>
            <a:r>
              <a:rPr lang="pt-PT" sz="2400" i="1" dirty="0" smtClean="0">
                <a:latin typeface="Arial" pitchFamily="34" charset="0"/>
                <a:cs typeface="Arial" pitchFamily="34" charset="0"/>
              </a:rPr>
              <a:t>: </a:t>
            </a:r>
            <a:r>
              <a:rPr lang="pt-PT" sz="2400" dirty="0" smtClean="0">
                <a:latin typeface="Arial" pitchFamily="34" charset="0"/>
                <a:cs typeface="Arial" pitchFamily="34" charset="0"/>
              </a:rPr>
              <a:t>palpa-se sensibilidade (dor), expansibilidade toráxico e intensidade das vibrações vocais. </a:t>
            </a:r>
          </a:p>
          <a:p>
            <a:pPr algn="just"/>
            <a:r>
              <a:rPr lang="pt-PT" sz="2400" dirty="0" smtClean="0">
                <a:latin typeface="Arial" pitchFamily="34" charset="0"/>
                <a:cs typeface="Arial" pitchFamily="34" charset="0"/>
              </a:rPr>
              <a:t>-Expansibilidade: colocam-se as mãos na região posterolateral do tórax, com os polegares a nível da décima costela, apontando para a coluna.</a:t>
            </a:r>
            <a:endParaRPr lang="es-ES" sz="2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2876" y="71414"/>
            <a:ext cx="8929718" cy="6817251"/>
          </a:xfrm>
          <a:prstGeom prst="rect">
            <a:avLst/>
          </a:prstGeom>
        </p:spPr>
        <p:txBody>
          <a:bodyPr wrap="square">
            <a:spAutoFit/>
          </a:bodyPr>
          <a:lstStyle/>
          <a:p>
            <a:pPr algn="just">
              <a:buFont typeface="Arial" pitchFamily="34" charset="0"/>
              <a:buChar char="•"/>
            </a:pPr>
            <a:r>
              <a:rPr lang="pt-PT" sz="2300" dirty="0" smtClean="0">
                <a:latin typeface="Arial" pitchFamily="34" charset="0"/>
                <a:cs typeface="Arial" pitchFamily="34" charset="0"/>
              </a:rPr>
              <a:t>Peça à pessoa que respire profundamente e observe o movimento de suas mãos, a abertura do ângulo e a separação de seus polegares, que se produz pela expansibilidade toráxica a nível das bases.</a:t>
            </a:r>
            <a:r>
              <a:rPr lang="pt-PT" sz="2300" i="1" dirty="0" smtClean="0">
                <a:latin typeface="Arial" pitchFamily="34" charset="0"/>
                <a:cs typeface="Arial" pitchFamily="34" charset="0"/>
              </a:rPr>
              <a:t> </a:t>
            </a:r>
            <a:r>
              <a:rPr lang="pt-PT" sz="2300" dirty="0" smtClean="0">
                <a:latin typeface="Arial" pitchFamily="34" charset="0"/>
                <a:cs typeface="Arial" pitchFamily="34" charset="0"/>
              </a:rPr>
              <a:t>Normalmente, quando a pessoa realiza uma respiração profunda, os polegares devem separar-se da coluna uma distância igual a cada lado. Uma diminuição da expansibilidade torácica em um hemitórax, pode indicar enfermidade pulmonar ou pleural. </a:t>
            </a:r>
          </a:p>
          <a:p>
            <a:pPr algn="just"/>
            <a:r>
              <a:rPr lang="pt-PT" sz="2300" dirty="0" smtClean="0">
                <a:latin typeface="Arial" pitchFamily="34" charset="0"/>
                <a:cs typeface="Arial" pitchFamily="34" charset="0"/>
              </a:rPr>
              <a:t>-As vibrações vocais se originam nas cordas vocais durante a fonação e se transmitem pela coluna de ar traquebronquial até o pulmão, modificam-se pela idade, o sexo e a voz. Há-se dito com razão, que as vibrações vocais “correm bem”, “voam mau” e “nadam pior”. </a:t>
            </a:r>
          </a:p>
          <a:p>
            <a:pPr algn="just"/>
            <a:r>
              <a:rPr lang="pt-PT" sz="2300" dirty="0" smtClean="0">
                <a:latin typeface="Arial" pitchFamily="34" charset="0"/>
                <a:cs typeface="Arial" pitchFamily="34" charset="0"/>
              </a:rPr>
              <a:t>Idade: </a:t>
            </a:r>
          </a:p>
          <a:p>
            <a:pPr algn="just"/>
            <a:r>
              <a:rPr lang="pt-PT" sz="2300" dirty="0" smtClean="0">
                <a:latin typeface="Arial" pitchFamily="34" charset="0"/>
                <a:cs typeface="Arial" pitchFamily="34" charset="0"/>
              </a:rPr>
              <a:t>-Menino: menos intensas, por ser a voz aguda e menos forte.</a:t>
            </a:r>
          </a:p>
          <a:p>
            <a:pPr algn="just"/>
            <a:r>
              <a:rPr lang="pt-PT" sz="2300" dirty="0" smtClean="0">
                <a:latin typeface="Arial" pitchFamily="34" charset="0"/>
                <a:cs typeface="Arial" pitchFamily="34" charset="0"/>
              </a:rPr>
              <a:t>-Adultos: mais intensas, por ser a voz mais grave e mais forte.</a:t>
            </a:r>
          </a:p>
          <a:p>
            <a:pPr algn="just"/>
            <a:r>
              <a:rPr lang="pt-PT" sz="2300" dirty="0" smtClean="0">
                <a:latin typeface="Arial" pitchFamily="34" charset="0"/>
                <a:cs typeface="Arial" pitchFamily="34" charset="0"/>
              </a:rPr>
              <a:t>-Anciões: menos intensas, por ser a voz débil. </a:t>
            </a:r>
          </a:p>
          <a:p>
            <a:pPr algn="just"/>
            <a:r>
              <a:rPr lang="pt-PT" sz="2300" dirty="0" smtClean="0">
                <a:latin typeface="Arial" pitchFamily="34" charset="0"/>
                <a:cs typeface="Arial" pitchFamily="34" charset="0"/>
              </a:rPr>
              <a:t>-Sexo: na mulher são menos intensas, por ser a voz mais aguda e menos forte. </a:t>
            </a:r>
          </a:p>
          <a:p>
            <a:pPr algn="just"/>
            <a:endParaRPr lang="es-ES" sz="23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2876" y="71414"/>
            <a:ext cx="8929718" cy="6370975"/>
          </a:xfrm>
          <a:prstGeom prst="rect">
            <a:avLst/>
          </a:prstGeom>
        </p:spPr>
        <p:txBody>
          <a:bodyPr wrap="square">
            <a:spAutoFit/>
          </a:bodyPr>
          <a:lstStyle/>
          <a:p>
            <a:pPr algn="just"/>
            <a:r>
              <a:rPr lang="pt-PT" sz="2400" dirty="0" smtClean="0">
                <a:latin typeface="Arial" pitchFamily="34" charset="0"/>
                <a:cs typeface="Arial" pitchFamily="34" charset="0"/>
              </a:rPr>
              <a:t>-</a:t>
            </a:r>
            <a:r>
              <a:rPr lang="pt-PT" sz="2400" i="1" u="sng" dirty="0" smtClean="0">
                <a:latin typeface="Arial" pitchFamily="34" charset="0"/>
                <a:cs typeface="Arial" pitchFamily="34" charset="0"/>
              </a:rPr>
              <a:t>Percussão</a:t>
            </a:r>
            <a:r>
              <a:rPr lang="pt-PT" sz="2400" dirty="0" smtClean="0">
                <a:latin typeface="Arial" pitchFamily="34" charset="0"/>
                <a:cs typeface="Arial" pitchFamily="34" charset="0"/>
              </a:rPr>
              <a:t>: a percussão </a:t>
            </a:r>
            <a:r>
              <a:rPr lang="pt-PT" sz="2400" u="sng" dirty="0" smtClean="0">
                <a:latin typeface="Arial" pitchFamily="34" charset="0"/>
                <a:cs typeface="Arial" pitchFamily="34" charset="0"/>
              </a:rPr>
              <a:t>digito</a:t>
            </a:r>
            <a:r>
              <a:rPr lang="pt-PT" sz="2400" dirty="0" smtClean="0">
                <a:latin typeface="Arial" pitchFamily="34" charset="0"/>
                <a:cs typeface="Arial" pitchFamily="34" charset="0"/>
              </a:rPr>
              <a:t> - digital do tórax produz 2 tipos de sensações: La auditiva: que se deve à sonoridade do pulmão. A tateante:  que se deve à elasticidade do pulmão. A sensação tateante é uma resistência ao dedo. Aprofundar o tema na bibliografia ante exposta. </a:t>
            </a:r>
          </a:p>
          <a:p>
            <a:pPr algn="just">
              <a:buFont typeface="Arial" pitchFamily="34" charset="0"/>
              <a:buChar char="•"/>
            </a:pPr>
            <a:r>
              <a:rPr lang="pt-PT" sz="2400" i="1" u="sng" dirty="0" smtClean="0">
                <a:latin typeface="Arial" pitchFamily="34" charset="0"/>
                <a:cs typeface="Arial" pitchFamily="34" charset="0"/>
              </a:rPr>
              <a:t>Auscultação</a:t>
            </a:r>
            <a:r>
              <a:rPr lang="pt-PT" sz="2400" dirty="0" smtClean="0">
                <a:latin typeface="Arial" pitchFamily="34" charset="0"/>
                <a:cs typeface="Arial" pitchFamily="34" charset="0"/>
              </a:rPr>
              <a:t>: O lugar onde vai se auscultar deve reunir uma série de atributos: privacidade, ambiente tranquilo, silencioso, com temperatura agradável e que não hajam ruídos exteriores. pode-se realizar em qualquer posição: de pé, sentado ou deitado quando o paciente se encontra encamado, mas os objetivos se obtêm de forma ótima com a pessoa sentada.</a:t>
            </a:r>
          </a:p>
          <a:p>
            <a:pPr algn="just">
              <a:buFont typeface="Arial" pitchFamily="34" charset="0"/>
              <a:buChar char="•"/>
            </a:pPr>
            <a:r>
              <a:rPr lang="pt-PT" sz="2400" dirty="0" smtClean="0">
                <a:latin typeface="Arial" pitchFamily="34" charset="0"/>
                <a:cs typeface="Arial" pitchFamily="34" charset="0"/>
              </a:rPr>
              <a:t>Não se pode fazer com roupa posta, é um engano auscultar por cima da roupa pois entorpece a auscultação e se podem originar ruídos acessórios que podem confundir-se com ruídos respiratórios anormais. </a:t>
            </a:r>
          </a:p>
          <a:p>
            <a:pPr algn="just">
              <a:buFont typeface="Arial" pitchFamily="34" charset="0"/>
              <a:buChar char="•"/>
            </a:pPr>
            <a:r>
              <a:rPr lang="pt-PT" sz="2400" dirty="0" smtClean="0">
                <a:latin typeface="Arial" pitchFamily="34" charset="0"/>
                <a:cs typeface="Arial" pitchFamily="34" charset="0"/>
              </a:rPr>
              <a:t>Pedimos ao paciente que respire tranquila e regularmente sem esforço, mas mais profundamente que o habitual.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58847"/>
            <a:ext cx="9001124" cy="6370975"/>
          </a:xfrm>
          <a:prstGeom prst="rect">
            <a:avLst/>
          </a:prstGeom>
        </p:spPr>
        <p:txBody>
          <a:bodyPr wrap="square">
            <a:spAutoFit/>
          </a:bodyPr>
          <a:lstStyle/>
          <a:p>
            <a:pPr algn="just">
              <a:buFont typeface="Arial" pitchFamily="34" charset="0"/>
              <a:buChar char="•"/>
            </a:pPr>
            <a:r>
              <a:rPr lang="pt-PT" sz="2400" dirty="0" smtClean="0">
                <a:latin typeface="Arial" pitchFamily="34" charset="0"/>
                <a:cs typeface="Arial" pitchFamily="34" charset="0"/>
              </a:rPr>
              <a:t>Que respire pelo nariz com a boca aberta ou pela boca somente segundo hábito do paciente, cuidando de não fazer ruídos nasais ou bocais. O passado do diafragma de estetoscópio sobre o pêlo do tórax pode originar sons similares a estertores (crepitantes). Isto pode evitar-se umedecendo o pêlo. </a:t>
            </a:r>
          </a:p>
          <a:p>
            <a:pPr algn="just">
              <a:buFont typeface="Arial" pitchFamily="34" charset="0"/>
              <a:buChar char="•"/>
            </a:pPr>
            <a:r>
              <a:rPr lang="pt-PT" sz="2400" dirty="0" smtClean="0">
                <a:latin typeface="Arial" pitchFamily="34" charset="0"/>
                <a:cs typeface="Arial" pitchFamily="34" charset="0"/>
              </a:rPr>
              <a:t>Murmúrio vesicular. Está presente de forma contínua, e se está diminuído ou aumentado se deve a processos patológicos. Este som se assemelha ao ruído provocado pela brisa entre a folhagem de um bosque, ou ao provocado por um homem que em um sonho tranquilo faz uma inspiração profunda. Imita-se aspirando ar pela boca, com os lábios em posição para pronunciar a V ou a F.</a:t>
            </a:r>
          </a:p>
          <a:p>
            <a:pPr algn="just">
              <a:buFont typeface="Arial" pitchFamily="34" charset="0"/>
              <a:buChar char="•"/>
            </a:pPr>
            <a:r>
              <a:rPr lang="pt-PT" sz="2400" dirty="0" smtClean="0">
                <a:latin typeface="Arial" pitchFamily="34" charset="0"/>
                <a:cs typeface="Arial" pitchFamily="34" charset="0"/>
              </a:rPr>
              <a:t>É audível nas regiões infra-axilar, infraescapular e infraclavicular. </a:t>
            </a:r>
          </a:p>
          <a:p>
            <a:pPr algn="just">
              <a:buFont typeface="Arial" pitchFamily="34" charset="0"/>
              <a:buChar char="•"/>
            </a:pPr>
            <a:r>
              <a:rPr lang="pt-PT" sz="2400" dirty="0" smtClean="0">
                <a:latin typeface="Arial" pitchFamily="34" charset="0"/>
                <a:cs typeface="Arial" pitchFamily="34" charset="0"/>
              </a:rPr>
              <a:t>Na mulher a respiração é menos intensa, o murmúrio vesicular se escuta mais intenso e agudo na porção superior do tórax devido ao tipo de respiração costal superior própria de seu sexo.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06" y="142852"/>
            <a:ext cx="9001124" cy="6109365"/>
          </a:xfrm>
          <a:prstGeom prst="rect">
            <a:avLst/>
          </a:prstGeom>
        </p:spPr>
        <p:txBody>
          <a:bodyPr wrap="square">
            <a:spAutoFit/>
          </a:bodyPr>
          <a:lstStyle/>
          <a:p>
            <a:pPr algn="just">
              <a:buFont typeface="Arial" pitchFamily="34" charset="0"/>
              <a:buChar char="•"/>
            </a:pPr>
            <a:r>
              <a:rPr lang="pt-PT" sz="2300" dirty="0" smtClean="0">
                <a:latin typeface="Arial" pitchFamily="34" charset="0"/>
                <a:cs typeface="Arial" pitchFamily="34" charset="0"/>
              </a:rPr>
              <a:t>Ruídos patológicos: são os chamados estertores, os quais podem ser secos ou úmidos. Entre eles temos os roucos, sibilantes, crepitantes.</a:t>
            </a:r>
          </a:p>
          <a:p>
            <a:pPr algn="just"/>
            <a:r>
              <a:rPr lang="pt-PT" sz="2300" dirty="0" smtClean="0">
                <a:latin typeface="Arial" pitchFamily="34" charset="0"/>
                <a:cs typeface="Arial" pitchFamily="34" charset="0"/>
              </a:rPr>
              <a:t>-Roucos: som do ronco de um homem. </a:t>
            </a:r>
          </a:p>
          <a:p>
            <a:pPr algn="just"/>
            <a:r>
              <a:rPr lang="pt-PT" sz="2300" dirty="0" smtClean="0">
                <a:latin typeface="Arial" pitchFamily="34" charset="0"/>
                <a:cs typeface="Arial" pitchFamily="34" charset="0"/>
              </a:rPr>
              <a:t>-Sibilantes: som parecido a uma pessoa assobiando, ou à entrada de ar por uma porta entreabierta. </a:t>
            </a:r>
          </a:p>
          <a:p>
            <a:pPr algn="just"/>
            <a:r>
              <a:rPr lang="pt-PT" sz="2300" dirty="0" smtClean="0">
                <a:latin typeface="Arial" pitchFamily="34" charset="0"/>
                <a:cs typeface="Arial" pitchFamily="34" charset="0"/>
              </a:rPr>
              <a:t>-Crepitantes: som ao estalo do cabelo, ou ao som de um saquinho. </a:t>
            </a:r>
          </a:p>
          <a:p>
            <a:pPr algn="just">
              <a:buFont typeface="Wingdings" pitchFamily="2" charset="2"/>
              <a:buChar char="q"/>
            </a:pPr>
            <a:r>
              <a:rPr lang="pt-PT" sz="2300" b="1" u="sng" dirty="0" smtClean="0">
                <a:latin typeface="Arial" pitchFamily="34" charset="0"/>
                <a:cs typeface="Arial" pitchFamily="34" charset="0"/>
              </a:rPr>
              <a:t>Sistema cardiovascular</a:t>
            </a:r>
            <a:r>
              <a:rPr lang="pt-PT" sz="2300" dirty="0" smtClean="0">
                <a:latin typeface="Arial" pitchFamily="34" charset="0"/>
                <a:cs typeface="Arial" pitchFamily="34" charset="0"/>
              </a:rPr>
              <a:t>:</a:t>
            </a:r>
          </a:p>
          <a:p>
            <a:pPr algn="just">
              <a:buFont typeface="Wingdings" pitchFamily="2" charset="2"/>
              <a:buChar char="v"/>
            </a:pPr>
            <a:r>
              <a:rPr lang="pt-PT" sz="2300" dirty="0" smtClean="0">
                <a:latin typeface="Arial" pitchFamily="34" charset="0"/>
                <a:cs typeface="Arial" pitchFamily="34" charset="0"/>
              </a:rPr>
              <a:t>Exame da área cardíaca:</a:t>
            </a:r>
          </a:p>
          <a:p>
            <a:pPr algn="just">
              <a:buFont typeface="Arial" pitchFamily="34" charset="0"/>
              <a:buChar char="•"/>
            </a:pPr>
            <a:r>
              <a:rPr lang="pt-PT" sz="2300" i="1" u="sng" dirty="0" smtClean="0">
                <a:latin typeface="Arial" pitchFamily="34" charset="0"/>
                <a:cs typeface="Arial" pitchFamily="34" charset="0"/>
              </a:rPr>
              <a:t>Inspeção</a:t>
            </a:r>
            <a:r>
              <a:rPr lang="pt-PT" sz="2300" i="1" dirty="0" smtClean="0">
                <a:latin typeface="Arial" pitchFamily="34" charset="0"/>
                <a:cs typeface="Arial" pitchFamily="34" charset="0"/>
              </a:rPr>
              <a:t>:</a:t>
            </a:r>
            <a:r>
              <a:rPr lang="pt-PT" sz="2300" dirty="0" smtClean="0">
                <a:latin typeface="Arial" pitchFamily="34" charset="0"/>
                <a:cs typeface="Arial" pitchFamily="34" charset="0"/>
              </a:rPr>
              <a:t> Neste caso se continua inspecionando o tórax. Deve-se colocar ao lado direito do paciente e se observará coloração da pele e batimentos do coração, não só da área precordial, mas também da região epigástrica e cervical.</a:t>
            </a:r>
          </a:p>
          <a:p>
            <a:pPr algn="just">
              <a:buFont typeface="Arial" pitchFamily="34" charset="0"/>
              <a:buChar char="•"/>
            </a:pPr>
            <a:r>
              <a:rPr lang="pt-PT" sz="2300" dirty="0" smtClean="0">
                <a:latin typeface="Arial" pitchFamily="34" charset="0"/>
                <a:cs typeface="Arial" pitchFamily="34" charset="0"/>
              </a:rPr>
              <a:t>Neste pode se observa o batimento do coração ou choque da ponta. denomina-se choque da ponta ao levantamento que experimenta a região apexiana, pelo impulso da ponta do ventrículo esquerdo para diante, durante o começo da sístole cardíaca.</a:t>
            </a:r>
            <a:endParaRPr lang="es-ES" sz="23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1470" y="40773"/>
            <a:ext cx="9072562" cy="6817251"/>
          </a:xfrm>
          <a:prstGeom prst="rect">
            <a:avLst/>
          </a:prstGeom>
        </p:spPr>
        <p:txBody>
          <a:bodyPr wrap="square">
            <a:spAutoFit/>
          </a:bodyPr>
          <a:lstStyle/>
          <a:p>
            <a:pPr algn="just">
              <a:buFont typeface="Arial" pitchFamily="34" charset="0"/>
              <a:buChar char="•"/>
            </a:pPr>
            <a:r>
              <a:rPr lang="pt-PT" sz="2300" i="1" u="sng" dirty="0" smtClean="0">
                <a:latin typeface="Arial" pitchFamily="34" charset="0"/>
                <a:cs typeface="Arial" pitchFamily="34" charset="0"/>
              </a:rPr>
              <a:t>Palpação</a:t>
            </a:r>
            <a:r>
              <a:rPr lang="pt-PT" sz="2300" dirty="0" smtClean="0">
                <a:latin typeface="Arial" pitchFamily="34" charset="0"/>
                <a:cs typeface="Arial" pitchFamily="34" charset="0"/>
              </a:rPr>
              <a:t>: com o paciente em decúbito supino se apalpa toda a área precordial, a mão deve ter uma temperatura moderada. A palma da mão é mais sensível a palpação e a ponta dos dedos é mais sensível às pulsações, como o choque da ponta. O choque ou batimento do coração da ponta coincide com o foco mitral.</a:t>
            </a:r>
          </a:p>
          <a:p>
            <a:pPr algn="just">
              <a:buFont typeface="Arial" pitchFamily="34" charset="0"/>
              <a:buChar char="•"/>
            </a:pPr>
            <a:r>
              <a:rPr lang="pt-PT" sz="2300" i="1" u="sng" dirty="0" smtClean="0">
                <a:latin typeface="Arial" pitchFamily="34" charset="0"/>
                <a:cs typeface="Arial" pitchFamily="34" charset="0"/>
              </a:rPr>
              <a:t>Percussão</a:t>
            </a:r>
            <a:r>
              <a:rPr lang="pt-PT" sz="2300" dirty="0" smtClean="0">
                <a:latin typeface="Arial" pitchFamily="34" charset="0"/>
                <a:cs typeface="Arial" pitchFamily="34" charset="0"/>
              </a:rPr>
              <a:t>: a percussão se realizará com um golpe percutorio débil, marcando-se solo onde o som é fosco. realiza-se dentro dos espaços intercostales. </a:t>
            </a:r>
          </a:p>
          <a:p>
            <a:pPr algn="just">
              <a:buFont typeface="Arial" pitchFamily="34" charset="0"/>
              <a:buChar char="•"/>
            </a:pPr>
            <a:r>
              <a:rPr lang="pt-PT" sz="2300" i="1" u="sng" dirty="0" smtClean="0">
                <a:latin typeface="Arial" pitchFamily="34" charset="0"/>
                <a:cs typeface="Arial" pitchFamily="34" charset="0"/>
              </a:rPr>
              <a:t>Auscultação</a:t>
            </a:r>
            <a:r>
              <a:rPr lang="pt-PT" sz="2300" dirty="0" smtClean="0">
                <a:latin typeface="Arial" pitchFamily="34" charset="0"/>
                <a:cs typeface="Arial" pitchFamily="34" charset="0"/>
              </a:rPr>
              <a:t>: realiza-se com o paciente em decúbito supino, lateral esquerdo e sentado para diante. </a:t>
            </a:r>
          </a:p>
          <a:p>
            <a:pPr algn="just">
              <a:buFont typeface="Arial" pitchFamily="34" charset="0"/>
              <a:buChar char="•"/>
            </a:pPr>
            <a:r>
              <a:rPr lang="pt-PT" sz="2300" dirty="0" smtClean="0">
                <a:latin typeface="Arial" pitchFamily="34" charset="0"/>
                <a:cs typeface="Arial" pitchFamily="34" charset="0"/>
              </a:rPr>
              <a:t>A auscultação se deve realizar em toda a região precordial, tanto em seus 4 focos principais de auscultação como em outros adicionais, também se ausculta a região do epigastrio e no pescoço.</a:t>
            </a:r>
          </a:p>
          <a:p>
            <a:pPr algn="just">
              <a:buFont typeface="Arial" pitchFamily="34" charset="0"/>
              <a:buChar char="•"/>
            </a:pPr>
            <a:r>
              <a:rPr lang="pt-PT" sz="2300" dirty="0" smtClean="0">
                <a:latin typeface="Arial" pitchFamily="34" charset="0"/>
                <a:cs typeface="Arial" pitchFamily="34" charset="0"/>
              </a:rPr>
              <a:t>Tipos de focos: </a:t>
            </a:r>
          </a:p>
          <a:p>
            <a:pPr algn="just"/>
            <a:r>
              <a:rPr lang="pt-PT" sz="2300" dirty="0" smtClean="0">
                <a:latin typeface="Arial" pitchFamily="34" charset="0"/>
                <a:cs typeface="Arial" pitchFamily="34" charset="0"/>
              </a:rPr>
              <a:t>-Foco aórtico: 2do espaço intercostal à direita do esterno.</a:t>
            </a:r>
          </a:p>
          <a:p>
            <a:pPr algn="just"/>
            <a:r>
              <a:rPr lang="pt-PT" sz="2300" dirty="0" smtClean="0">
                <a:latin typeface="Arial" pitchFamily="34" charset="0"/>
                <a:cs typeface="Arial" pitchFamily="34" charset="0"/>
              </a:rPr>
              <a:t>-Pulmonar: 2do espaço intercostal, à esquerda do esterno.</a:t>
            </a:r>
          </a:p>
          <a:p>
            <a:pPr algn="just"/>
            <a:r>
              <a:rPr lang="pt-PT" sz="2300" dirty="0" smtClean="0">
                <a:latin typeface="Arial" pitchFamily="34" charset="0"/>
                <a:cs typeface="Arial" pitchFamily="34" charset="0"/>
              </a:rPr>
              <a:t>-Tricuspídeo: 5to espaço intercostal, a cm. À esquerda do esterno.</a:t>
            </a:r>
          </a:p>
          <a:p>
            <a:pPr algn="just"/>
            <a:r>
              <a:rPr lang="pt-PT" sz="2300" dirty="0" smtClean="0">
                <a:latin typeface="Arial" pitchFamily="34" charset="0"/>
                <a:cs typeface="Arial" pitchFamily="34" charset="0"/>
              </a:rPr>
              <a:t>-Mitral: 5to espaço intercostal, (coincide com o batimento do coração ou latido da ponta),  acima do mamilo.</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71438" y="71414"/>
            <a:ext cx="9001156" cy="6740307"/>
          </a:xfrm>
          <a:prstGeom prst="rect">
            <a:avLst/>
          </a:prstGeom>
        </p:spPr>
        <p:txBody>
          <a:bodyPr wrap="square">
            <a:spAutoFit/>
          </a:bodyPr>
          <a:lstStyle/>
          <a:p>
            <a:pPr algn="just"/>
            <a:r>
              <a:rPr lang="pt-PT" sz="2400" dirty="0" smtClean="0">
                <a:latin typeface="Arial" pitchFamily="34" charset="0"/>
                <a:cs typeface="Arial" pitchFamily="34" charset="0"/>
              </a:rPr>
              <a:t>Auscultar a frequência cardíaca.</a:t>
            </a:r>
            <a:endParaRPr lang="es-ES" sz="2400" dirty="0" smtClean="0">
              <a:latin typeface="Arial" pitchFamily="34" charset="0"/>
              <a:cs typeface="Arial" pitchFamily="34" charset="0"/>
            </a:endParaRPr>
          </a:p>
          <a:p>
            <a:pPr algn="just">
              <a:buFont typeface="Wingdings" pitchFamily="2" charset="2"/>
              <a:buChar char="v"/>
            </a:pPr>
            <a:r>
              <a:rPr lang="pt-PT" sz="2400" dirty="0" smtClean="0">
                <a:latin typeface="Arial" pitchFamily="34" charset="0"/>
                <a:cs typeface="Arial" pitchFamily="34" charset="0"/>
              </a:rPr>
              <a:t>Exame da área vascular (sistemas arterial e venoso periféricos):</a:t>
            </a:r>
          </a:p>
          <a:p>
            <a:pPr algn="just">
              <a:buFont typeface="Arial" pitchFamily="34" charset="0"/>
              <a:buChar char="•"/>
            </a:pPr>
            <a:r>
              <a:rPr lang="pt-PT" sz="2400" dirty="0" smtClean="0">
                <a:latin typeface="Arial" pitchFamily="34" charset="0"/>
                <a:cs typeface="Arial" pitchFamily="34" charset="0"/>
              </a:rPr>
              <a:t>Devem-se apalpar os pulsos periféricos de manera simétrica e sincrônica para fazer comparação de acordo a presencia, aparição e intensidade (temporal, carótida, braquial, radial, femoral, poplítea, tibial posterior e pedia). </a:t>
            </a:r>
          </a:p>
          <a:p>
            <a:pPr algn="just">
              <a:buFont typeface="Arial" pitchFamily="34" charset="0"/>
              <a:buChar char="•"/>
            </a:pPr>
            <a:r>
              <a:rPr lang="pt-PT" sz="2400" dirty="0" smtClean="0">
                <a:latin typeface="Arial" pitchFamily="34" charset="0"/>
                <a:cs typeface="Arial" pitchFamily="34" charset="0"/>
              </a:rPr>
              <a:t>Meder a tensão arterial.</a:t>
            </a:r>
          </a:p>
          <a:p>
            <a:pPr algn="just">
              <a:buFont typeface="Wingdings" pitchFamily="2" charset="2"/>
              <a:buChar char="q"/>
            </a:pPr>
            <a:r>
              <a:rPr lang="pt-PT" sz="2400" b="1" dirty="0" smtClean="0">
                <a:latin typeface="Arial" pitchFamily="34" charset="0"/>
                <a:cs typeface="Arial" pitchFamily="34" charset="0"/>
              </a:rPr>
              <a:t>Sistema Genito-urinário:</a:t>
            </a:r>
          </a:p>
          <a:p>
            <a:pPr marL="457200" indent="-457200" algn="just">
              <a:buAutoNum type="alphaUcParenBoth"/>
            </a:pPr>
            <a:r>
              <a:rPr lang="pt-PT" sz="2400" b="1" dirty="0" smtClean="0">
                <a:latin typeface="Arial" pitchFamily="34" charset="0"/>
                <a:cs typeface="Arial" pitchFamily="34" charset="0"/>
              </a:rPr>
              <a:t>Urinário:</a:t>
            </a:r>
          </a:p>
          <a:p>
            <a:pPr algn="just"/>
            <a:r>
              <a:rPr lang="pt-PT" sz="2400" i="1" u="sng" dirty="0" smtClean="0">
                <a:latin typeface="Arial" pitchFamily="34" charset="0"/>
                <a:cs typeface="Arial" pitchFamily="34" charset="0"/>
              </a:rPr>
              <a:t>Inspeção</a:t>
            </a:r>
            <a:r>
              <a:rPr lang="pt-PT" sz="2400" dirty="0" smtClean="0">
                <a:latin typeface="Arial" pitchFamily="34" charset="0"/>
                <a:cs typeface="Arial" pitchFamily="34" charset="0"/>
              </a:rPr>
              <a:t>: Observa-se as áreas lombares para notar tumoração ou depressão local.</a:t>
            </a:r>
          </a:p>
          <a:p>
            <a:pPr algn="just"/>
            <a:r>
              <a:rPr lang="pt-PT" sz="2400" i="1" u="sng" dirty="0" smtClean="0">
                <a:latin typeface="Arial" pitchFamily="34" charset="0"/>
                <a:cs typeface="Arial" pitchFamily="34" charset="0"/>
              </a:rPr>
              <a:t>Palpação</a:t>
            </a:r>
            <a:r>
              <a:rPr lang="pt-PT" sz="2400" dirty="0" smtClean="0">
                <a:latin typeface="Arial" pitchFamily="34" charset="0"/>
                <a:cs typeface="Arial" pitchFamily="34" charset="0"/>
              </a:rPr>
              <a:t>: Se realiza pressão nos pontos pielo-ureterais procurando dor.</a:t>
            </a:r>
          </a:p>
          <a:p>
            <a:pPr algn="just"/>
            <a:r>
              <a:rPr lang="pt-PT" sz="2400" i="1" u="sng" dirty="0" smtClean="0">
                <a:latin typeface="Arial" pitchFamily="34" charset="0"/>
                <a:cs typeface="Arial" pitchFamily="34" charset="0"/>
              </a:rPr>
              <a:t>Percusão</a:t>
            </a:r>
            <a:r>
              <a:rPr lang="pt-PT" sz="2400" dirty="0" smtClean="0">
                <a:latin typeface="Arial" pitchFamily="34" charset="0"/>
                <a:cs typeface="Arial" pitchFamily="34" charset="0"/>
              </a:rPr>
              <a:t>: Realiza-se punho percusão nas áreas lombares.</a:t>
            </a:r>
          </a:p>
          <a:p>
            <a:pPr algn="just"/>
            <a:r>
              <a:rPr lang="pt-PT" sz="2400" i="1" u="sng" dirty="0" smtClean="0">
                <a:latin typeface="Arial" pitchFamily="34" charset="0"/>
                <a:cs typeface="Arial" pitchFamily="34" charset="0"/>
              </a:rPr>
              <a:t>Auscultação</a:t>
            </a:r>
            <a:r>
              <a:rPr lang="pt-PT" sz="2400" dirty="0" smtClean="0">
                <a:latin typeface="Arial" pitchFamily="34" charset="0"/>
                <a:cs typeface="Arial" pitchFamily="34" charset="0"/>
              </a:rPr>
              <a:t>: Se escuta as áreas procurando soplos.</a:t>
            </a:r>
          </a:p>
          <a:p>
            <a:pPr algn="just"/>
            <a:r>
              <a:rPr lang="pt-PT" sz="2400" b="1" dirty="0" smtClean="0">
                <a:latin typeface="Arial" pitchFamily="34" charset="0"/>
                <a:cs typeface="Arial" pitchFamily="34" charset="0"/>
              </a:rPr>
              <a:t>(B) Reprodutor</a:t>
            </a:r>
            <a:r>
              <a:rPr lang="pt-PT" sz="2400" dirty="0" smtClean="0">
                <a:latin typeface="Arial" pitchFamily="34" charset="0"/>
                <a:cs typeface="Arial" pitchFamily="34" charset="0"/>
              </a:rPr>
              <a:t>: Se examina en dependência del sexo.</a:t>
            </a:r>
          </a:p>
          <a:p>
            <a:pPr algn="just"/>
            <a:r>
              <a:rPr lang="pt-PT" sz="2400" dirty="0" smtClean="0">
                <a:effectLst>
                  <a:outerShdw blurRad="38100" dist="38100" dir="2700000" algn="tl">
                    <a:srgbClr val="000000">
                      <a:alpha val="43137"/>
                    </a:srgbClr>
                  </a:outerShdw>
                </a:effectLst>
                <a:latin typeface="Arial" pitchFamily="34" charset="0"/>
                <a:cs typeface="Arial" pitchFamily="34" charset="0"/>
              </a:rPr>
              <a:t>Sexo masculino</a:t>
            </a:r>
            <a:r>
              <a:rPr lang="pt-PT" sz="2400" dirty="0" smtClean="0">
                <a:latin typeface="Arial" pitchFamily="34" charset="0"/>
                <a:cs typeface="Arial" pitchFamily="34" charset="0"/>
              </a:rPr>
              <a:t>: Deve visualizar-se el penis e os escrotos.</a:t>
            </a:r>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1406" y="142852"/>
            <a:ext cx="9001156" cy="4524315"/>
          </a:xfrm>
          <a:prstGeom prst="rect">
            <a:avLst/>
          </a:prstGeom>
          <a:noFill/>
        </p:spPr>
        <p:txBody>
          <a:bodyPr wrap="square" rtlCol="0">
            <a:spAutoFit/>
          </a:bodyPr>
          <a:lstStyle/>
          <a:p>
            <a:pPr algn="just"/>
            <a:r>
              <a:rPr lang="pt-PT" sz="2400" dirty="0" smtClean="0">
                <a:latin typeface="Arial" pitchFamily="34" charset="0"/>
                <a:cs typeface="Arial" pitchFamily="34" charset="0"/>
              </a:rPr>
              <a:t>Se apalpa em busca da presencia dos testículos e se existe alguma alteração.</a:t>
            </a:r>
          </a:p>
          <a:p>
            <a:pPr algn="just"/>
            <a:r>
              <a:rPr lang="pt-PT" sz="2400" dirty="0" smtClean="0">
                <a:effectLst>
                  <a:outerShdw blurRad="38100" dist="38100" dir="2700000" algn="tl">
                    <a:srgbClr val="000000">
                      <a:alpha val="43137"/>
                    </a:srgbClr>
                  </a:outerShdw>
                </a:effectLst>
                <a:latin typeface="Arial" pitchFamily="34" charset="0"/>
                <a:cs typeface="Arial" pitchFamily="34" charset="0"/>
              </a:rPr>
              <a:t>Sexo feminino</a:t>
            </a:r>
            <a:r>
              <a:rPr lang="pt-PT" sz="2400" dirty="0" smtClean="0">
                <a:latin typeface="Arial" pitchFamily="34" charset="0"/>
                <a:cs typeface="Arial" pitchFamily="34" charset="0"/>
              </a:rPr>
              <a:t>: </a:t>
            </a:r>
          </a:p>
          <a:p>
            <a:pPr algn="just"/>
            <a:r>
              <a:rPr lang="pt-PT" sz="2400" i="1" u="sng" dirty="0" smtClean="0">
                <a:latin typeface="Arial" pitchFamily="34" charset="0"/>
                <a:cs typeface="Arial" pitchFamily="34" charset="0"/>
              </a:rPr>
              <a:t>Inspeção</a:t>
            </a:r>
            <a:r>
              <a:rPr lang="pt-PT" sz="2400" dirty="0" smtClean="0">
                <a:latin typeface="Arial" pitchFamily="34" charset="0"/>
                <a:cs typeface="Arial" pitchFamily="34" charset="0"/>
              </a:rPr>
              <a:t>: Observam-se o aspecto e disposição dos genitais externos.</a:t>
            </a:r>
          </a:p>
          <a:p>
            <a:pPr algn="just"/>
            <a:r>
              <a:rPr lang="pt-PT" sz="2400" i="1" u="sng" dirty="0" smtClean="0">
                <a:latin typeface="Arial" pitchFamily="34" charset="0"/>
                <a:cs typeface="Arial" pitchFamily="34" charset="0"/>
              </a:rPr>
              <a:t>Palpação</a:t>
            </a:r>
            <a:r>
              <a:rPr lang="pt-PT" sz="2400" dirty="0" smtClean="0">
                <a:latin typeface="Arial" pitchFamily="34" charset="0"/>
                <a:cs typeface="Arial" pitchFamily="34" charset="0"/>
              </a:rPr>
              <a:t>: Se procuram tumorações.</a:t>
            </a:r>
          </a:p>
          <a:p>
            <a:pPr algn="just">
              <a:buFont typeface="Wingdings" pitchFamily="2" charset="2"/>
              <a:buChar char="q"/>
            </a:pPr>
            <a:r>
              <a:rPr lang="pt-PT" sz="2400" b="1" dirty="0" smtClean="0">
                <a:latin typeface="Arial" pitchFamily="34" charset="0"/>
                <a:cs typeface="Arial" pitchFamily="34" charset="0"/>
              </a:rPr>
              <a:t>Sistema nervoso</a:t>
            </a:r>
            <a:r>
              <a:rPr lang="pt-PT" sz="2400" dirty="0" smtClean="0">
                <a:latin typeface="Arial" pitchFamily="34" charset="0"/>
                <a:cs typeface="Arial" pitchFamily="34" charset="0"/>
              </a:rPr>
              <a:t>:</a:t>
            </a:r>
          </a:p>
          <a:p>
            <a:pPr algn="just">
              <a:buFont typeface="Arial" pitchFamily="34" charset="0"/>
              <a:buChar char="•"/>
            </a:pPr>
            <a:r>
              <a:rPr lang="pt-PT" sz="2400" dirty="0" smtClean="0">
                <a:latin typeface="Arial" pitchFamily="34" charset="0"/>
                <a:cs typeface="Arial" pitchFamily="34" charset="0"/>
              </a:rPr>
              <a:t>Explora-se o estado de consciência, orientação (tempo, espaço e pessoa), memôria e a marcha.</a:t>
            </a:r>
          </a:p>
          <a:p>
            <a:pPr algn="just">
              <a:buFont typeface="Arial" pitchFamily="34" charset="0"/>
              <a:buChar char="•"/>
            </a:pPr>
            <a:r>
              <a:rPr lang="pt-PT" sz="2400" dirty="0" smtClean="0">
                <a:latin typeface="Arial" pitchFamily="34" charset="0"/>
                <a:cs typeface="Arial" pitchFamily="34" charset="0"/>
              </a:rPr>
              <a:t>Também se explora a sensibilidade superficial e profunda, os reflexos, motilidade e os pares cranianos.</a:t>
            </a:r>
          </a:p>
          <a:p>
            <a:pPr algn="just"/>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1689</TotalTime>
  <Words>4348</Words>
  <Application>Microsoft Office PowerPoint</Application>
  <PresentationFormat>Presentación en pantalla (4:3)</PresentationFormat>
  <Paragraphs>235</Paragraphs>
  <Slides>29</Slides>
  <Notes>1</Notes>
  <HiddenSlides>0</HiddenSlides>
  <MMClips>0</MMClips>
  <ScaleCrop>false</ScaleCrop>
  <HeadingPairs>
    <vt:vector size="4" baseType="variant">
      <vt:variant>
        <vt:lpstr>Tema</vt:lpstr>
      </vt:variant>
      <vt:variant>
        <vt:i4>1</vt:i4>
      </vt:variant>
      <vt:variant>
        <vt:lpstr>Títulos de diapositiva</vt:lpstr>
      </vt:variant>
      <vt:variant>
        <vt:i4>29</vt:i4>
      </vt:variant>
    </vt:vector>
  </HeadingPairs>
  <TitlesOfParts>
    <vt:vector size="30" baseType="lpstr">
      <vt:lpstr>Flujo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nairis</dc:creator>
  <cp:lastModifiedBy>nairis</cp:lastModifiedBy>
  <cp:revision>107</cp:revision>
  <dcterms:created xsi:type="dcterms:W3CDTF">2015-07-24T07:36:40Z</dcterms:created>
  <dcterms:modified xsi:type="dcterms:W3CDTF">2015-09-07T18:35:45Z</dcterms:modified>
</cp:coreProperties>
</file>