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1" r:id="rId14"/>
    <p:sldId id="272" r:id="rId15"/>
    <p:sldId id="274" r:id="rId16"/>
    <p:sldId id="275" r:id="rId17"/>
    <p:sldId id="278" r:id="rId18"/>
    <p:sldId id="280" r:id="rId19"/>
    <p:sldId id="281" r:id="rId20"/>
    <p:sldId id="276" r:id="rId21"/>
    <p:sldId id="282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CC99"/>
    <a:srgbClr val="FFCCFF"/>
    <a:srgbClr val="FFCC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41" autoAdjust="0"/>
    <p:restoredTop sz="94660"/>
  </p:normalViewPr>
  <p:slideViewPr>
    <p:cSldViewPr>
      <p:cViewPr varScale="1">
        <p:scale>
          <a:sx n="50" d="100"/>
          <a:sy n="50" d="100"/>
        </p:scale>
        <p:origin x="-127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8E15F-E3D1-4081-84F8-67B18D8F33D6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A44A8-D86E-4625-906B-FCA55B020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A44A8-D86E-4625-906B-FCA55B020988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8691CB-93AB-43C0-AA90-522F8ADA6F06}" type="slidenum">
              <a:rPr lang="es-ES"/>
              <a:pPr/>
              <a:t>8</a:t>
            </a:fld>
            <a:endParaRPr lang="es-E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6FC8CC-02C5-42CA-A545-E0B74A63525E}" type="slidenum">
              <a:rPr lang="es-ES"/>
              <a:pPr/>
              <a:t>9</a:t>
            </a:fld>
            <a:endParaRPr lang="es-E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855642-50F3-4E90-92F0-4DD132204F1C}" type="slidenum">
              <a:rPr lang="es-ES"/>
              <a:pPr/>
              <a:t>14</a:t>
            </a:fld>
            <a:endParaRPr lang="es-E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7581342-2C19-4209-B001-DAD98D99505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7602A-3D42-4FA7-AC56-6C48BD864AD5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053B2-BBA8-43FF-9EF2-DEE8B9B14E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5962650" cy="1143000"/>
          </a:xfrm>
          <a:solidFill>
            <a:srgbClr val="FFFF99"/>
          </a:solidFill>
          <a:ln>
            <a:noFill/>
          </a:ln>
        </p:spPr>
        <p:txBody>
          <a:bodyPr>
            <a:noAutofit/>
          </a:bodyPr>
          <a:lstStyle/>
          <a:p>
            <a:r>
              <a:rPr lang="es-ES" sz="3600" b="1" dirty="0" err="1" smtClean="0">
                <a:latin typeface="Arial" pitchFamily="34" charset="0"/>
                <a:cs typeface="Arial" pitchFamily="34" charset="0"/>
              </a:rPr>
              <a:t>Introdução</a:t>
            </a:r>
            <a:r>
              <a:rPr lang="es-ES" sz="3600" b="1" dirty="0" smtClean="0">
                <a:latin typeface="Arial" pitchFamily="34" charset="0"/>
                <a:cs typeface="Arial" pitchFamily="34" charset="0"/>
              </a:rPr>
              <a:t> à </a:t>
            </a:r>
            <a:r>
              <a:rPr lang="es-ES" sz="3600" b="1" dirty="0" err="1" smtClean="0">
                <a:latin typeface="Arial" pitchFamily="34" charset="0"/>
                <a:cs typeface="Arial" pitchFamily="34" charset="0"/>
              </a:rPr>
              <a:t>Enfermagem</a:t>
            </a:r>
            <a:endParaRPr lang="es-E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332038"/>
            <a:ext cx="6105525" cy="3097212"/>
          </a:xfrm>
          <a:solidFill>
            <a:srgbClr val="FFFF99"/>
          </a:solidFill>
          <a:ln>
            <a:noFill/>
          </a:ln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" b="1" u="sng" dirty="0" smtClean="0">
                <a:latin typeface="Arial" pitchFamily="34" charset="0"/>
                <a:cs typeface="Arial" pitchFamily="34" charset="0"/>
              </a:rPr>
              <a:t>Tema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 Fármaco-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dependência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Tx/>
              <a:buNone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None/>
            </a:pPr>
            <a:r>
              <a:rPr lang="es-E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s-ES" dirty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Drogas.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Adição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 Drogas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legais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e  Drogas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proibidas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8068" name="Picture 4" descr="j024071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429375" y="285750"/>
            <a:ext cx="2714625" cy="6265863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20" y="285750"/>
            <a:ext cx="8461375" cy="6215063"/>
          </a:xfrm>
          <a:solidFill>
            <a:srgbClr val="FFFF99"/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600" b="1" u="sng" dirty="0">
                <a:latin typeface="Arial" pitchFamily="34" charset="0"/>
                <a:cs typeface="Arial" pitchFamily="34" charset="0"/>
              </a:rPr>
              <a:t>Tóxicos </a:t>
            </a:r>
            <a:r>
              <a:rPr lang="es-ES" sz="3600" b="1" u="sng" dirty="0" err="1" smtClean="0">
                <a:latin typeface="Arial" pitchFamily="34" charset="0"/>
                <a:cs typeface="Arial" pitchFamily="34" charset="0"/>
              </a:rPr>
              <a:t>ou</a:t>
            </a:r>
            <a:r>
              <a:rPr lang="es-ES" sz="3600" b="1" u="sng" dirty="0" smtClean="0">
                <a:latin typeface="Arial" pitchFamily="34" charset="0"/>
                <a:cs typeface="Arial" pitchFamily="34" charset="0"/>
              </a:rPr>
              <a:t> Drogas</a:t>
            </a:r>
            <a:r>
              <a:rPr lang="es-ES" sz="3600" u="sng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lnSpc>
                <a:spcPct val="90000"/>
              </a:lnSpc>
              <a:buNone/>
            </a:pPr>
            <a:r>
              <a:rPr lang="es-E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Substâncias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naturais ou sintéticas, médicas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ou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não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médicas,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legais ou ilegais que quando são consumidas produzem algum efeito sobre as funções psíquicas e determinam tolerância e dependência, assim como diferentes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ações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prejudiciais que podem danificar a saúde em seus aspectos físicos, mentais, sociais e espirituais.</a:t>
            </a:r>
            <a:endParaRPr lang="es-ES" sz="3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s-E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4366" y="274638"/>
            <a:ext cx="8229600" cy="1143000"/>
          </a:xfrm>
          <a:solidFill>
            <a:srgbClr val="FFFF99"/>
          </a:solidFill>
        </p:spPr>
        <p:txBody>
          <a:bodyPr/>
          <a:lstStyle/>
          <a:p>
            <a:r>
              <a:rPr lang="es-ES" b="1" dirty="0" err="1" smtClean="0">
                <a:latin typeface="Arial" pitchFamily="34" charset="0"/>
                <a:cs typeface="Arial" pitchFamily="34" charset="0"/>
              </a:rPr>
              <a:t>Classificação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 das 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drogas</a:t>
            </a:r>
            <a:r>
              <a:rPr lang="es-ES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4366" y="1600200"/>
            <a:ext cx="8229600" cy="4900634"/>
          </a:xfrm>
          <a:solidFill>
            <a:srgbClr val="FFFF99"/>
          </a:solidFill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1-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Legais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 O café, tabaco,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álcool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, a coca-cola, o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chá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9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2-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Prescrição médica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Os narcóticos, os sedativos, hipnóticos,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anti-parkisonianos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simpatico-tónicos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, vago-líticos e anti-anoréxicos. </a:t>
            </a:r>
          </a:p>
          <a:p>
            <a:pPr algn="just">
              <a:lnSpc>
                <a:spcPct val="9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3-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Ilegais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Maconha, heroína, cocaína, LSD, êxtase e muitas mais. </a:t>
            </a:r>
          </a:p>
          <a:p>
            <a:pPr algn="just">
              <a:lnSpc>
                <a:spcPct val="9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4-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Inalantes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Derivados do tolueno, colas, plásticos, dissolventes,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barnices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, etc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00042"/>
            <a:ext cx="8229600" cy="2357454"/>
          </a:xfrm>
          <a:solidFill>
            <a:srgbClr val="FFFF99"/>
          </a:solidFill>
        </p:spPr>
        <p:txBody>
          <a:bodyPr>
            <a:noAutofit/>
          </a:bodyPr>
          <a:lstStyle/>
          <a:p>
            <a:pPr algn="just"/>
            <a:r>
              <a:rPr lang="pt-BR" sz="2800" b="1" u="sng" dirty="0" smtClean="0">
                <a:latin typeface="Arial" pitchFamily="34" charset="0"/>
                <a:cs typeface="Arial" pitchFamily="34" charset="0"/>
              </a:rPr>
              <a:t>ADIÇÃO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: </a:t>
            </a:r>
            <a:br>
              <a:rPr lang="pt-BR" sz="2800" dirty="0" smtClean="0">
                <a:latin typeface="Arial" pitchFamily="34" charset="0"/>
                <a:cs typeface="Arial" pitchFamily="34" charset="0"/>
              </a:rPr>
            </a:br>
            <a:r>
              <a:rPr lang="pt-BR" sz="2800" dirty="0" smtClean="0">
                <a:latin typeface="Arial" pitchFamily="34" charset="0"/>
                <a:cs typeface="Arial" pitchFamily="34" charset="0"/>
              </a:rPr>
              <a:t>Relacionada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com o desejo imperioso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, mecanismo 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fisiológico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búsqueda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do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reforço produzido pela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droga.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3071811"/>
            <a:ext cx="8351838" cy="1857388"/>
          </a:xfrm>
          <a:solidFill>
            <a:srgbClr val="FFFF99"/>
          </a:solidFill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buFontTx/>
              <a:buNone/>
            </a:pPr>
            <a:endParaRPr lang="pt-BR" sz="2800" b="1" u="sng" dirty="0" smtClean="0">
              <a:latin typeface="Arial" pitchFamily="34" charset="0"/>
              <a:cs typeface="Arial" pitchFamily="34" charset="0"/>
            </a:endParaRPr>
          </a:p>
          <a:p>
            <a:pPr marL="0" algn="ctr">
              <a:spcBef>
                <a:spcPts val="0"/>
              </a:spcBef>
              <a:buFontTx/>
              <a:buNone/>
            </a:pPr>
            <a:r>
              <a:rPr lang="pt-BR" sz="2800" b="1" u="sng" dirty="0" smtClean="0">
                <a:latin typeface="Arial" pitchFamily="34" charset="0"/>
                <a:cs typeface="Arial" pitchFamily="34" charset="0"/>
              </a:rPr>
              <a:t>DEPENDÊNCIA:</a:t>
            </a:r>
          </a:p>
          <a:p>
            <a:pPr marL="0" algn="just">
              <a:spcBef>
                <a:spcPts val="0"/>
              </a:spcBef>
              <a:buFontTx/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Relacionada com a carência, necessidade metabólica, transformação fisiológica.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4856163" y="3149600"/>
            <a:ext cx="180975" cy="457200"/>
          </a:xfrm>
          <a:prstGeom prst="rect">
            <a:avLst/>
          </a:prstGeom>
          <a:noFill/>
          <a:ln w="38100" cap="rnd">
            <a:noFill/>
            <a:prstDash val="sysDot"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spcBef>
                <a:spcPct val="20000"/>
              </a:spcBef>
            </a:pPr>
            <a:endParaRPr lang="es-ES" b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7" name="Picture 9" descr="Dibuj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775" y="2636838"/>
            <a:ext cx="3343275" cy="2635250"/>
          </a:xfrm>
          <a:prstGeom prst="rect">
            <a:avLst/>
          </a:prstGeom>
          <a:noFill/>
        </p:spPr>
      </p:pic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1619250" y="549275"/>
            <a:ext cx="6337300" cy="586957"/>
          </a:xfrm>
          <a:prstGeom prst="rect">
            <a:avLst/>
          </a:prstGeom>
          <a:solidFill>
            <a:srgbClr val="FFFF99"/>
          </a:solidFill>
          <a:ln w="38100" cap="rnd">
            <a:noFill/>
            <a:prstDash val="sysDot"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200" b="1" dirty="0" smtClean="0">
                <a:latin typeface="Arial" pitchFamily="34" charset="0"/>
                <a:cs typeface="Arial" pitchFamily="34" charset="0"/>
              </a:rPr>
              <a:t>VÍCIO AO </a:t>
            </a:r>
            <a:r>
              <a:rPr lang="es-ES" sz="3200" b="1" dirty="0">
                <a:latin typeface="Arial" pitchFamily="34" charset="0"/>
                <a:cs typeface="Arial" pitchFamily="34" charset="0"/>
              </a:rPr>
              <a:t>TABACO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642910" y="1214422"/>
            <a:ext cx="7885112" cy="403187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096963" algn="l"/>
              </a:tabLst>
            </a:pP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Nicotina </a:t>
            </a:r>
          </a:p>
          <a:p>
            <a:pPr algn="just">
              <a:tabLst>
                <a:tab pos="1096963" algn="l"/>
              </a:tabLst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È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 dos mais de 4,000 compostos químicos encontrados na fumaça dos produtos de tabaco como os cigarros, charutos e tabaco de pipa. É o componente principal do tabaco que afeta ao cérebro. Os produtos de tabaco sem fumaça, como o tabaco em pó ou rapé e o tabaco de mascar, também contêm muitas toxinas assim como altos níveis de nicotina.</a:t>
            </a:r>
            <a:endParaRPr lang="es-ES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8" name="Picture 4" descr="nicotin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5540375"/>
            <a:ext cx="1316038" cy="10890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04025"/>
          </a:xfrm>
          <a:prstGeom prst="rect">
            <a:avLst/>
          </a:prstGeom>
          <a:noFill/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250825" y="2167962"/>
            <a:ext cx="8642350" cy="304698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Fumar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é a maior causa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prevenible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enfermidades no mundo.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Entre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1950 e o 2007, estima-se que fumar terá causado perto de 62 milhões de falecimentos (12,5% do total de mortes: 20% de homens e 4% de mulheres). </a:t>
            </a:r>
            <a:endParaRPr lang="es-ES" sz="32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036" name="WordArt 4" descr="Vertical estrecha"/>
          <p:cNvSpPr>
            <a:spLocks noChangeArrowheads="1" noChangeShapeType="1" noTextEdit="1"/>
          </p:cNvSpPr>
          <p:nvPr/>
        </p:nvSpPr>
        <p:spPr bwMode="auto">
          <a:xfrm>
            <a:off x="785786" y="500042"/>
            <a:ext cx="7643866" cy="1295400"/>
          </a:xfrm>
          <a:prstGeom prst="rect">
            <a:avLst/>
          </a:prstGeom>
          <a:solidFill>
            <a:srgbClr val="FFFF99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Situação</a:t>
            </a:r>
            <a:r>
              <a:rPr lang="es-ES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s-E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Mundial</a:t>
            </a:r>
          </a:p>
          <a:p>
            <a:pPr algn="ctr"/>
            <a:r>
              <a:rPr lang="es-ES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do </a:t>
            </a:r>
            <a:r>
              <a:rPr lang="es-E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Tabaquismo</a:t>
            </a:r>
          </a:p>
        </p:txBody>
      </p:sp>
      <p:pic>
        <p:nvPicPr>
          <p:cNvPr id="44037" name="Picture 5" descr="nicotin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5540375"/>
            <a:ext cx="1316038" cy="10890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26988"/>
            <a:ext cx="9144000" cy="6804025"/>
          </a:xfrm>
          <a:prstGeom prst="rect">
            <a:avLst/>
          </a:prstGeom>
          <a:noFill/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23850" y="1571612"/>
            <a:ext cx="8496300" cy="2246769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pt-PT" sz="2800" dirty="0">
                <a:latin typeface="Arial" pitchFamily="34" charset="0"/>
                <a:cs typeface="Arial" pitchFamily="34" charset="0"/>
              </a:rPr>
              <a:t>A nicotina atua como estimulante e como sedativo. Imediatamente depois da exposição à nicotina, há um estímulo imediato causado em parte pela estimulação da droga às glândulas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adrenais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e a descarga de epinefrina (adrenalina) que resulta.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5" name="Picture 5" descr="nicotin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4941888"/>
            <a:ext cx="1604962" cy="1328737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714348" y="571480"/>
            <a:ext cx="8007320" cy="646331"/>
          </a:xfrm>
          <a:prstGeom prst="rect">
            <a:avLst/>
          </a:prstGeom>
          <a:solidFill>
            <a:srgbClr val="FFFF99"/>
          </a:solidFill>
        </p:spPr>
        <p:txBody>
          <a:bodyPr wrap="none">
            <a:spAutoFit/>
          </a:bodyPr>
          <a:lstStyle/>
          <a:p>
            <a:r>
              <a:rPr lang="pt-BR" sz="3600" b="1" dirty="0" smtClean="0">
                <a:latin typeface="Arial" pitchFamily="34" charset="0"/>
                <a:cs typeface="Arial" pitchFamily="34" charset="0"/>
              </a:rPr>
              <a:t>Como </a:t>
            </a:r>
            <a:r>
              <a:rPr lang="pt-BR" sz="3600" b="1" dirty="0">
                <a:latin typeface="Arial" pitchFamily="34" charset="0"/>
                <a:cs typeface="Arial" pitchFamily="34" charset="0"/>
              </a:rPr>
              <a:t>produz seu efeito a nicotina?</a:t>
            </a:r>
            <a:endParaRPr lang="es-ES" sz="3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26988"/>
            <a:ext cx="9144000" cy="6804025"/>
          </a:xfrm>
          <a:prstGeom prst="rect">
            <a:avLst/>
          </a:prstGeom>
          <a:solidFill>
            <a:srgbClr val="FFFF99"/>
          </a:solidFill>
        </p:spPr>
      </p:pic>
      <p:sp>
        <p:nvSpPr>
          <p:cNvPr id="41987" name="WordArt 3" descr="Vertical estrecha"/>
          <p:cNvSpPr>
            <a:spLocks noChangeArrowheads="1" noChangeShapeType="1" noTextEdit="1"/>
          </p:cNvSpPr>
          <p:nvPr/>
        </p:nvSpPr>
        <p:spPr bwMode="auto">
          <a:xfrm>
            <a:off x="1285852" y="333375"/>
            <a:ext cx="6500857" cy="1489075"/>
          </a:xfrm>
          <a:prstGeom prst="rect">
            <a:avLst/>
          </a:prstGeom>
          <a:solidFill>
            <a:srgbClr val="FFFF99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Cómo produce</a:t>
            </a:r>
          </a:p>
          <a:p>
            <a:pPr algn="ctr"/>
            <a:r>
              <a:rPr lang="es-E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la nicotina su efecto</a:t>
            </a:r>
          </a:p>
        </p:txBody>
      </p:sp>
      <p:pic>
        <p:nvPicPr>
          <p:cNvPr id="41989" name="Picture 5" descr="nicotin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39070" y="5500702"/>
            <a:ext cx="1604962" cy="1328737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785786" y="2000240"/>
            <a:ext cx="7572428" cy="3970318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O "rush" ou sensação inicial intensa da adrenalina estimula ao corpo e causa uma descarga súbita de glicose assim como um aumento na pressão arterial, a respiração e o ritmo do coração. Em contraste, a nicotina também exerce um efeito sedativo, dependendo do nível de excitação do sistema nervoso do fumante e da dose de nicotina tomada.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26988"/>
            <a:ext cx="9144000" cy="6804025"/>
          </a:xfrm>
          <a:prstGeom prst="rect">
            <a:avLst/>
          </a:prstGeom>
          <a:noFill/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579465" y="1990737"/>
            <a:ext cx="7921625" cy="2677656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es-E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maioria dos fumantes utilizam o tabaco regularmente porque são viciados na nicotina. O vício se caracteriza pela busca e uso compulsivo das drogas, apesar das conseqüências negativas para a saúde, e decididamente o tabaco se ajusta a esta descrição.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060" name="WordArt 4" descr="Vertical estrecha"/>
          <p:cNvSpPr>
            <a:spLocks noChangeArrowheads="1" noChangeShapeType="1" noTextEdit="1"/>
          </p:cNvSpPr>
          <p:nvPr/>
        </p:nvSpPr>
        <p:spPr bwMode="auto">
          <a:xfrm>
            <a:off x="1357290" y="765175"/>
            <a:ext cx="6215106" cy="935038"/>
          </a:xfrm>
          <a:prstGeom prst="rect">
            <a:avLst/>
          </a:prstGeom>
          <a:solidFill>
            <a:srgbClr val="FFFF99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A nicotina </a:t>
            </a:r>
            <a:r>
              <a:rPr lang="es-ES" sz="3600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faze</a:t>
            </a:r>
            <a:r>
              <a:rPr lang="es-ES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s-ES" sz="3600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adição</a:t>
            </a:r>
            <a:r>
              <a:rPr lang="es-ES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?</a:t>
            </a:r>
            <a:endParaRPr lang="es-ES" sz="3600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45061" name="Picture 5" descr="nicotin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5314973"/>
            <a:ext cx="1604962" cy="13287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53975"/>
            <a:ext cx="9144000" cy="6804025"/>
          </a:xfrm>
          <a:prstGeom prst="rect">
            <a:avLst/>
          </a:prstGeom>
          <a:noFill/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214282" y="1500174"/>
            <a:ext cx="8642350" cy="4678204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s-ES" sz="1800" b="0" dirty="0">
              <a:solidFill>
                <a:schemeClr val="tx1"/>
              </a:solidFill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A população é, em geral, pouco consciente dos riscos do consumo do tabaco para a saúde, e é igualmente baixa a motivação para deixar de fumar. O tabaquismo é a principal causa evitável de mortalidade nas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méricas e ocasiona mais mortes que o SIDA, o consumo de álcool e de drogas ilícitas, os acidentes de trânsito e a violência, combinados. Dos 3,5 milhões de pessoas que por ano morrem no mundo por causa do tabaquismo, 625.000 provêm das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méricas.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132" name="WordArt 4" descr="Vertical estrecha"/>
          <p:cNvSpPr>
            <a:spLocks noChangeArrowheads="1" noChangeShapeType="1" noTextEdit="1"/>
          </p:cNvSpPr>
          <p:nvPr/>
        </p:nvSpPr>
        <p:spPr bwMode="auto">
          <a:xfrm>
            <a:off x="1571605" y="428604"/>
            <a:ext cx="5857916" cy="863600"/>
          </a:xfrm>
          <a:prstGeom prst="rect">
            <a:avLst/>
          </a:prstGeom>
          <a:solidFill>
            <a:srgbClr val="FFFF99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Tabaco </a:t>
            </a:r>
            <a:r>
              <a:rPr lang="es-ES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e </a:t>
            </a:r>
            <a:r>
              <a:rPr lang="es-ES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Saúde</a:t>
            </a:r>
            <a:endParaRPr lang="es-ES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latin typeface="Arial Black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428597" y="1452169"/>
            <a:ext cx="8143931" cy="5262979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consequências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médicas da exposição à nicotina resultam dos efeitos da nicotina como também da maneira como se toma. Os efeitos mais prejudiciais do vício à nicotina resultam do uso de tabaco, o que causa a terceira parte de todos os tipos de câncer. À cabeça dos tipos de câncer causados pelo tabaco está o câncer ao pulmão.</a:t>
            </a:r>
          </a:p>
          <a:p>
            <a:pPr algn="just"/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hábito de fumar também causa enfermidades pulmonares como a bronquite crônica e o enfisema e se sabe que piora os sintomas do asma nos adultos e meninos. O tabaquismo também está associado com o câncer da boca, da faringe, da laringe, do esôfago, o estômago, o pâncreas, o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cérvix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, os rins, e ureter e a bexiga. 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00034" y="-23"/>
            <a:ext cx="8001056" cy="1323439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just"/>
            <a:r>
              <a:rPr lang="pt-BR" sz="4000" b="1" dirty="0" smtClean="0">
                <a:latin typeface="Arial" pitchFamily="34" charset="0"/>
                <a:cs typeface="Arial" pitchFamily="34" charset="0"/>
              </a:rPr>
              <a:t>Quais são as </a:t>
            </a:r>
            <a:r>
              <a:rPr lang="pt-BR" sz="4000" b="1" dirty="0" err="1" smtClean="0">
                <a:latin typeface="Arial" pitchFamily="34" charset="0"/>
                <a:cs typeface="Arial" pitchFamily="34" charset="0"/>
              </a:rPr>
              <a:t>consequências</a:t>
            </a:r>
            <a:r>
              <a:rPr lang="pt-BR" sz="4000" b="1" dirty="0" smtClean="0">
                <a:latin typeface="Arial" pitchFamily="34" charset="0"/>
                <a:cs typeface="Arial" pitchFamily="34" charset="0"/>
              </a:rPr>
              <a:t> médicas do uso da nicotina?</a:t>
            </a:r>
            <a:endParaRPr lang="es-ES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84213" y="2161468"/>
            <a:ext cx="7993062" cy="233910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s-ES" sz="1800" dirty="0">
              <a:solidFill>
                <a:schemeClr val="tx1"/>
              </a:solidFill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A nicotina gera dependência farmacológica e psicológica desenvolvendo uma série de efeitos negativos sobre o organismo e a psique do indivíduo.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7" name="WordArt 5" descr="Vertical estrecha"/>
          <p:cNvSpPr>
            <a:spLocks noChangeArrowheads="1" noChangeShapeType="1" noTextEdit="1"/>
          </p:cNvSpPr>
          <p:nvPr/>
        </p:nvSpPr>
        <p:spPr bwMode="auto">
          <a:xfrm>
            <a:off x="2000232" y="765175"/>
            <a:ext cx="4929221" cy="792163"/>
          </a:xfrm>
          <a:prstGeom prst="rect">
            <a:avLst/>
          </a:prstGeom>
          <a:solidFill>
            <a:srgbClr val="FFFF99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Dependência</a:t>
            </a:r>
            <a:endParaRPr lang="es-ES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8" name="Picture 6" descr="nicotin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4941888"/>
            <a:ext cx="1604962" cy="13287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26988"/>
            <a:ext cx="9144000" cy="6804025"/>
          </a:xfrm>
          <a:prstGeom prst="rect">
            <a:avLst/>
          </a:prstGeom>
          <a:noFill/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85720" y="1000108"/>
            <a:ext cx="8462993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Requer o afastamento brusco do hábito de fumar, a maioria dos que deixaram que fumar o obtiveram sem ajuda especial.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Outros, em troca, requerem ajuda especial, sobre tudo durante as primeiras 8-12 semanas de abstinência que são as mais críticas para evitar a recaída.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Embora este campo evolui continuamente na atualidade, recomenda-se fazer os primeiros intentos de abandono sem terapia substitutiva e se houver recaídas então recorrer a ela. Nas pessoas que falharam os chicletes e emplastros podem empregar-se inaladores nasais de nicotina.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Os programas mais eficazes são os que utilizam uma técnica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conductual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junto com terapia substitutiva com nicotina (remende ou chicletes). Mesmo assim, recai o 70% dos que utilizam estes programas.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4" name="WordArt 6" descr="Vertical estrecha"/>
          <p:cNvSpPr>
            <a:spLocks noChangeArrowheads="1" noChangeShapeType="1" noTextEdit="1"/>
          </p:cNvSpPr>
          <p:nvPr/>
        </p:nvSpPr>
        <p:spPr bwMode="auto">
          <a:xfrm>
            <a:off x="1357290" y="142852"/>
            <a:ext cx="6572296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Tratamento</a:t>
            </a:r>
            <a:r>
              <a:rPr lang="es-ES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 da </a:t>
            </a:r>
            <a:r>
              <a:rPr lang="es-ES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dependência</a:t>
            </a:r>
            <a:endParaRPr lang="es-ES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26988"/>
            <a:ext cx="9144000" cy="6804025"/>
          </a:xfrm>
          <a:prstGeom prst="rect">
            <a:avLst/>
          </a:prstGeom>
          <a:noFill/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755650" y="4721225"/>
            <a:ext cx="7704138" cy="156966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Os emplastros de nicotina, utilizados por pessoas que desejam deixar de fumar, supõem uma forma de reduzir gradualmente a quantidade de nicotina que necessita um fumante viciado. 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21" name="Picture 5" descr="nic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313" y="765175"/>
            <a:ext cx="3976687" cy="32178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53975"/>
            <a:ext cx="9144000" cy="6804025"/>
          </a:xfrm>
          <a:prstGeom prst="rect">
            <a:avLst/>
          </a:prstGeom>
          <a:noFill/>
        </p:spPr>
      </p:pic>
      <p:sp>
        <p:nvSpPr>
          <p:cNvPr id="21507" name="WordArt 3" descr="Vertical estrecha"/>
          <p:cNvSpPr>
            <a:spLocks noChangeArrowheads="1" noChangeShapeType="1" noTextEdit="1"/>
          </p:cNvSpPr>
          <p:nvPr/>
        </p:nvSpPr>
        <p:spPr bwMode="auto">
          <a:xfrm>
            <a:off x="714348" y="214290"/>
            <a:ext cx="7858180" cy="10064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Medidas de </a:t>
            </a:r>
            <a:r>
              <a:rPr lang="es-ES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Proteção</a:t>
            </a:r>
            <a:r>
              <a:rPr lang="es-ES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,</a:t>
            </a:r>
            <a:endParaRPr lang="es-ES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latin typeface="Arial Black"/>
            </a:endParaRPr>
          </a:p>
          <a:p>
            <a:pPr algn="ctr"/>
            <a:r>
              <a:rPr lang="es-ES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Promoção</a:t>
            </a:r>
            <a:r>
              <a:rPr lang="es-ES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 e </a:t>
            </a:r>
            <a:r>
              <a:rPr lang="es-ES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Prevenção</a:t>
            </a:r>
            <a:endParaRPr lang="es-ES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latin typeface="Arial Black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68313" y="1571612"/>
            <a:ext cx="8318529" cy="483209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 algn="just">
              <a:buFontTx/>
              <a:buAutoNum type="arabicPeriod"/>
              <a:tabLst>
                <a:tab pos="457200" algn="l"/>
              </a:tabLst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Programas de informação sobre as efeitos para a saúde de tabaquismo em adultos e jovens.  </a:t>
            </a:r>
          </a:p>
          <a:p>
            <a:pPr marL="342900" indent="-342900" algn="just">
              <a:buFontTx/>
              <a:buAutoNum type="arabicPeriod"/>
              <a:tabLst>
                <a:tab pos="457200" algn="l"/>
              </a:tabLst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Advertências em maços de cigarro e aumento de seu preço de venda. </a:t>
            </a:r>
          </a:p>
          <a:p>
            <a:pPr marL="342900" indent="-342900" algn="just">
              <a:buFontTx/>
              <a:buAutoNum type="arabicPeriod"/>
              <a:tabLst>
                <a:tab pos="457200" algn="l"/>
              </a:tabLst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Leis protetoras do ar respirado em lugares públicos ou no lugar do trabalho.</a:t>
            </a:r>
          </a:p>
          <a:p>
            <a:pPr marL="342900" indent="-342900" algn="just">
              <a:buFontTx/>
              <a:buAutoNum type="arabicPeriod"/>
              <a:tabLst>
                <a:tab pos="457200" algn="l"/>
              </a:tabLst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Proibição de venda a menores ou em centros docentes e sanatórios. </a:t>
            </a:r>
          </a:p>
          <a:p>
            <a:pPr marL="342900" indent="-342900" algn="just">
              <a:buFontTx/>
              <a:buAutoNum type="arabicPeriod"/>
              <a:tabLst>
                <a:tab pos="457200" algn="l"/>
              </a:tabLst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Diferentes modalidades de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automóvel-ajuda-livros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e panfletos e tratamentos terapia substitutiva da nicotina, ansiolíticos.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4" y="214290"/>
            <a:ext cx="8607456" cy="114300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pt-BR" sz="3600" b="1" dirty="0" smtClean="0">
                <a:latin typeface="Arial" pitchFamily="34" charset="0"/>
                <a:cs typeface="Arial" pitchFamily="34" charset="0"/>
              </a:rPr>
              <a:t>Prevenção do consumo irresponsável de tóxicos legais</a:t>
            </a:r>
            <a:endParaRPr lang="es-E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481115"/>
            <a:ext cx="8501122" cy="5257800"/>
          </a:xfrm>
          <a:solidFill>
            <a:srgbClr val="FFFF99"/>
          </a:solidFill>
        </p:spPr>
        <p:txBody>
          <a:bodyPr>
            <a:noAutofit/>
          </a:bodyPr>
          <a:lstStyle/>
          <a:p>
            <a:pPr algn="just"/>
            <a:r>
              <a:rPr lang="pt-BR" sz="2500" dirty="0" smtClean="0">
                <a:latin typeface="Arial" pitchFamily="34" charset="0"/>
                <a:cs typeface="Arial" pitchFamily="34" charset="0"/>
              </a:rPr>
              <a:t>A presença de um lar estável , harmônico com figuras centrais capazes de subministrar amor e servir de modelo a imitar. </a:t>
            </a:r>
          </a:p>
          <a:p>
            <a:pPr algn="just"/>
            <a:r>
              <a:rPr lang="pt-BR" sz="2500" dirty="0" smtClean="0">
                <a:latin typeface="Arial" pitchFamily="34" charset="0"/>
                <a:cs typeface="Arial" pitchFamily="34" charset="0"/>
              </a:rPr>
              <a:t>Estabelecimento de estilos de vida saudável e livre de drogas. </a:t>
            </a:r>
          </a:p>
          <a:p>
            <a:pPr algn="just"/>
            <a:r>
              <a:rPr lang="pt-BR" sz="2500" dirty="0" smtClean="0">
                <a:latin typeface="Arial" pitchFamily="34" charset="0"/>
                <a:cs typeface="Arial" pitchFamily="34" charset="0"/>
              </a:rPr>
              <a:t>Desenvolvimento de valores morais. </a:t>
            </a:r>
          </a:p>
          <a:p>
            <a:pPr algn="just"/>
            <a:r>
              <a:rPr lang="pt-BR" sz="2500" dirty="0" smtClean="0">
                <a:latin typeface="Arial" pitchFamily="34" charset="0"/>
                <a:cs typeface="Arial" pitchFamily="34" charset="0"/>
              </a:rPr>
              <a:t>Culto à individualidade e ao espírito do homem.</a:t>
            </a:r>
          </a:p>
          <a:p>
            <a:pPr algn="just"/>
            <a:r>
              <a:rPr lang="pt-BR" sz="2500" dirty="0" smtClean="0">
                <a:latin typeface="Arial" pitchFamily="34" charset="0"/>
                <a:cs typeface="Arial" pitchFamily="34" charset="0"/>
              </a:rPr>
              <a:t>Praticar esportes e ocupar o tempo livre.</a:t>
            </a:r>
          </a:p>
          <a:p>
            <a:pPr algn="just"/>
            <a:r>
              <a:rPr lang="pt-BR" sz="2500" dirty="0" smtClean="0">
                <a:latin typeface="Arial" pitchFamily="34" charset="0"/>
                <a:cs typeface="Arial" pitchFamily="34" charset="0"/>
              </a:rPr>
              <a:t>Desenvolvimento de atitude social de intolerância condicionada ao consumo de drogas legais. </a:t>
            </a:r>
          </a:p>
          <a:p>
            <a:pPr algn="just"/>
            <a:r>
              <a:rPr lang="pt-BR" sz="2500" dirty="0" smtClean="0">
                <a:latin typeface="Arial" pitchFamily="34" charset="0"/>
                <a:cs typeface="Arial" pitchFamily="34" charset="0"/>
              </a:rPr>
              <a:t>Difusão de efeitos prejudiciais do consumo.</a:t>
            </a:r>
          </a:p>
          <a:p>
            <a:pPr algn="just"/>
            <a:r>
              <a:rPr lang="pt-BR" sz="2500" dirty="0" smtClean="0">
                <a:latin typeface="Arial" pitchFamily="34" charset="0"/>
                <a:cs typeface="Arial" pitchFamily="34" charset="0"/>
              </a:rPr>
              <a:t>Não enviar a menores a comprar as substâncias. </a:t>
            </a:r>
            <a:endParaRPr lang="es-ES" sz="25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60350"/>
            <a:ext cx="8269316" cy="1143000"/>
          </a:xfrm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pt-BR" sz="3200" b="1" dirty="0" smtClean="0">
                <a:latin typeface="Arial" pitchFamily="34" charset="0"/>
                <a:cs typeface="Arial" pitchFamily="34" charset="0"/>
              </a:rPr>
              <a:t>Como acautelar o consumo de drogas ilegais?</a:t>
            </a:r>
            <a:endParaRPr lang="es-ES" sz="36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99"/>
          </a:solidFill>
        </p:spPr>
        <p:txBody>
          <a:bodyPr/>
          <a:lstStyle/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Lhe garantir aos filhos um lar estável de amor harmonia e exemplaridade. </a:t>
            </a: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Evitar que os filhos manipulem muito dinheiro até que sejam responsáveis para fazê-lo. </a:t>
            </a: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Seja amigo e confidente de seu filho. </a:t>
            </a: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Lhe mostre satisfação ante ações positivas. </a:t>
            </a:r>
            <a:endParaRPr lang="es-ES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500042"/>
            <a:ext cx="8229600" cy="5667394"/>
          </a:xfrm>
          <a:solidFill>
            <a:srgbClr val="FFFF99"/>
          </a:solidFill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Inculque a seus filhos amor ao casal, ao trabalho, ao esporte à recreação sã, oriente-os a afastar do perigo das drogas, mas evite informação excessiva já que isto pode despertar a curiosidade. </a:t>
            </a: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Os pais são os modelos mais importantes para os filhos. </a:t>
            </a: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Evite que o copiem em consumo de tóxicos  e sobre tudo o vejam em estado de embriaguez.</a:t>
            </a: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Jamais use um tóxico como apoio para enfrentar um problema.</a:t>
            </a:r>
            <a:endParaRPr lang="es-ES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-468313" y="0"/>
            <a:ext cx="9144001" cy="6858000"/>
          </a:xfrm>
          <a:prstGeom prst="rect">
            <a:avLst/>
          </a:prstGeom>
          <a:noFill/>
        </p:spPr>
      </p:pic>
      <p:pic>
        <p:nvPicPr>
          <p:cNvPr id="54277" name="Picture 5" descr="nicotina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1960579"/>
            <a:ext cx="2868613" cy="3754437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-214346" y="1454428"/>
            <a:ext cx="6000792" cy="4832092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O prejuízo abrange não só aos fumantes ativos, mas também aos não fumantes que desenvolvem suas atividades cotidianas em relação com aquilo que fumam,  resultando um dos mais daninhos  o tabaquismo passivo em meninos, pelo compromisso que suporta para o ulterior desenvolvimento morfofuncional de seu sistema respiratório.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476250"/>
            <a:ext cx="8229600" cy="6126163"/>
          </a:xfrm>
          <a:solidFill>
            <a:srgbClr val="EBEEB0"/>
          </a:solidFill>
        </p:spPr>
        <p:txBody>
          <a:bodyPr/>
          <a:lstStyle/>
          <a:p>
            <a:pPr lvl="4"/>
            <a:r>
              <a:rPr lang="es-ES" sz="4400">
                <a:solidFill>
                  <a:srgbClr val="FF0000"/>
                </a:solidFill>
              </a:rPr>
              <a:t>El probar un tóxico por curiosidad es sumamente peligroso, recuerde que ese siempre es el primer paso en falso y nadie puede predecir que ocurrirá después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1238</Words>
  <Application>Microsoft Office PowerPoint</Application>
  <PresentationFormat>Presentación en pantalla (4:3)</PresentationFormat>
  <Paragraphs>76</Paragraphs>
  <Slides>21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Introdução à Enfermagem</vt:lpstr>
      <vt:lpstr>Diapositiva 2</vt:lpstr>
      <vt:lpstr>Classificação das drogas </vt:lpstr>
      <vt:lpstr>ADIÇÃO:  Relacionada com o desejo imperioso, mecanismo  fisiológico, búsqueda do reforço produzido pela droga.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Prevenção do consumo irresponsável de tóxicos legais</vt:lpstr>
      <vt:lpstr>Como acautelar o consumo de drogas ilegais?</vt:lpstr>
      <vt:lpstr>Diapositiva 19</vt:lpstr>
      <vt:lpstr>Diapositiva 20</vt:lpstr>
      <vt:lpstr>Diapositiva 21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Introdução à Enfermagem</dc:title>
  <dc:creator>nairis</dc:creator>
  <cp:lastModifiedBy>nairis</cp:lastModifiedBy>
  <cp:revision>22</cp:revision>
  <dcterms:created xsi:type="dcterms:W3CDTF">2015-06-18T20:14:18Z</dcterms:created>
  <dcterms:modified xsi:type="dcterms:W3CDTF">2015-06-30T19:33:10Z</dcterms:modified>
</cp:coreProperties>
</file>