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258" r:id="rId3"/>
    <p:sldId id="264" r:id="rId4"/>
    <p:sldId id="265" r:id="rId5"/>
    <p:sldId id="266" r:id="rId6"/>
    <p:sldId id="267" r:id="rId7"/>
    <p:sldId id="268" r:id="rId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12A0E9-02DC-4CCB-83F4-FCEFDC3FF7FE}" type="datetimeFigureOut">
              <a:rPr lang="es-ES" smtClean="0"/>
              <a:t>15/07/2015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D95737-E66C-42F4-AFDF-35A48AEBB8B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BBDCA-D7E8-4E5A-84C5-D36D82877AB3}" type="datetimeFigureOut">
              <a:rPr lang="es-ES" smtClean="0"/>
              <a:t>15/07/2015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76140-734E-4076-8A67-9307D205FAD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BBDCA-D7E8-4E5A-84C5-D36D82877AB3}" type="datetimeFigureOut">
              <a:rPr lang="es-ES" smtClean="0"/>
              <a:t>15/07/2015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76140-734E-4076-8A67-9307D205FAD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BBDCA-D7E8-4E5A-84C5-D36D82877AB3}" type="datetimeFigureOut">
              <a:rPr lang="es-ES" smtClean="0"/>
              <a:t>15/07/2015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76140-734E-4076-8A67-9307D205FAD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BBDCA-D7E8-4E5A-84C5-D36D82877AB3}" type="datetimeFigureOut">
              <a:rPr lang="es-ES" smtClean="0"/>
              <a:t>15/07/2015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76140-734E-4076-8A67-9307D205FAD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BBDCA-D7E8-4E5A-84C5-D36D82877AB3}" type="datetimeFigureOut">
              <a:rPr lang="es-ES" smtClean="0"/>
              <a:t>15/07/2015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76140-734E-4076-8A67-9307D205FAD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BBDCA-D7E8-4E5A-84C5-D36D82877AB3}" type="datetimeFigureOut">
              <a:rPr lang="es-ES" smtClean="0"/>
              <a:t>15/07/2015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76140-734E-4076-8A67-9307D205FAD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BBDCA-D7E8-4E5A-84C5-D36D82877AB3}" type="datetimeFigureOut">
              <a:rPr lang="es-ES" smtClean="0"/>
              <a:t>15/07/2015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76140-734E-4076-8A67-9307D205FAD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BBDCA-D7E8-4E5A-84C5-D36D82877AB3}" type="datetimeFigureOut">
              <a:rPr lang="es-ES" smtClean="0"/>
              <a:t>15/07/2015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76140-734E-4076-8A67-9307D205FAD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BBDCA-D7E8-4E5A-84C5-D36D82877AB3}" type="datetimeFigureOut">
              <a:rPr lang="es-ES" smtClean="0"/>
              <a:t>15/07/2015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76140-734E-4076-8A67-9307D205FAD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BBDCA-D7E8-4E5A-84C5-D36D82877AB3}" type="datetimeFigureOut">
              <a:rPr lang="es-ES" smtClean="0"/>
              <a:t>15/07/2015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76140-734E-4076-8A67-9307D205FAD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BBDCA-D7E8-4E5A-84C5-D36D82877AB3}" type="datetimeFigureOut">
              <a:rPr lang="es-ES" smtClean="0"/>
              <a:t>15/07/2015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76140-734E-4076-8A67-9307D205FAD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BBDCA-D7E8-4E5A-84C5-D36D82877AB3}" type="datetimeFigureOut">
              <a:rPr lang="es-ES" smtClean="0"/>
              <a:t>15/07/2015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76140-734E-4076-8A67-9307D205FAD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285720" y="1214422"/>
            <a:ext cx="8572559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es-ES" sz="3600" b="1" dirty="0" smtClean="0">
                <a:latin typeface="Arial" pitchFamily="34" charset="0"/>
                <a:cs typeface="Arial" pitchFamily="34" charset="0"/>
              </a:rPr>
              <a:t>Tema:</a:t>
            </a:r>
            <a:r>
              <a:rPr lang="es-E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Ingresso </a:t>
            </a:r>
            <a:r>
              <a:rPr lang="pt-BR" sz="3600" dirty="0" smtClean="0">
                <a:latin typeface="Arial" pitchFamily="34" charset="0"/>
                <a:cs typeface="Arial" pitchFamily="34" charset="0"/>
              </a:rPr>
              <a:t>hospitalar</a:t>
            </a:r>
            <a:r>
              <a:rPr lang="es-ES" sz="36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es-ES" sz="3600" dirty="0" smtClean="0">
                <a:latin typeface="Arial Black" pitchFamily="34" charset="0"/>
              </a:rPr>
              <a:t> </a:t>
            </a:r>
            <a:endParaRPr lang="es-ES" sz="36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ES" sz="3000" b="1" u="sng" dirty="0" err="1" smtClean="0">
                <a:latin typeface="Arial" pitchFamily="34" charset="0"/>
                <a:cs typeface="Arial" pitchFamily="34" charset="0"/>
              </a:rPr>
              <a:t>Sumário</a:t>
            </a:r>
            <a:r>
              <a:rPr lang="es-ES" sz="2800" b="1" dirty="0">
                <a:latin typeface="Arial" pitchFamily="34" charset="0"/>
                <a:cs typeface="Arial" pitchFamily="34" charset="0"/>
              </a:rPr>
              <a:t>:</a:t>
            </a:r>
            <a:r>
              <a:rPr lang="es-MX" sz="2800" b="1" dirty="0">
                <a:latin typeface="Arial" pitchFamily="34" charset="0"/>
                <a:cs typeface="Arial" pitchFamily="34" charset="0"/>
              </a:rPr>
              <a:t> </a:t>
            </a:r>
          </a:p>
          <a:p>
            <a:pPr algn="just">
              <a:buFont typeface="Arial" pitchFamily="34" charset="0"/>
              <a:buChar char="•"/>
            </a:pPr>
            <a:r>
              <a:rPr lang="es-ES" sz="2800" dirty="0" err="1" smtClean="0">
                <a:latin typeface="Arial" pitchFamily="34" charset="0"/>
                <a:cs typeface="Arial" pitchFamily="34" charset="0"/>
              </a:rPr>
              <a:t>Admissão</a:t>
            </a:r>
            <a:r>
              <a:rPr lang="es-ES" sz="2800" dirty="0" smtClean="0">
                <a:latin typeface="Arial" pitchFamily="34" charset="0"/>
                <a:cs typeface="Arial" pitchFamily="34" charset="0"/>
              </a:rPr>
              <a:t> e </a:t>
            </a:r>
            <a:r>
              <a:rPr lang="es-ES" sz="2800" dirty="0" err="1" smtClean="0">
                <a:latin typeface="Arial" pitchFamily="34" charset="0"/>
                <a:cs typeface="Arial" pitchFamily="34" charset="0"/>
              </a:rPr>
              <a:t>recepção</a:t>
            </a:r>
            <a:r>
              <a:rPr lang="es-ES" sz="2800" dirty="0" smtClean="0">
                <a:latin typeface="Arial" pitchFamily="34" charset="0"/>
                <a:cs typeface="Arial" pitchFamily="34" charset="0"/>
              </a:rPr>
              <a:t> do paciente.</a:t>
            </a:r>
          </a:p>
          <a:p>
            <a:pPr algn="just">
              <a:buFont typeface="Arial" pitchFamily="34" charset="0"/>
              <a:buChar char="•"/>
            </a:pPr>
            <a:r>
              <a:rPr lang="es-ES" sz="2800" dirty="0" err="1" smtClean="0">
                <a:latin typeface="Arial" pitchFamily="34" charset="0"/>
                <a:cs typeface="Arial" pitchFamily="34" charset="0"/>
              </a:rPr>
              <a:t>Princípios</a:t>
            </a:r>
            <a:r>
              <a:rPr lang="es-ES" sz="2800" dirty="0" smtClean="0">
                <a:latin typeface="Arial" pitchFamily="34" charset="0"/>
                <a:cs typeface="Arial" pitchFamily="34" charset="0"/>
              </a:rPr>
              <a:t> básicos para a </a:t>
            </a:r>
            <a:r>
              <a:rPr lang="es-ES" sz="2800" dirty="0" err="1" smtClean="0">
                <a:latin typeface="Arial" pitchFamily="34" charset="0"/>
                <a:cs typeface="Arial" pitchFamily="34" charset="0"/>
              </a:rPr>
              <a:t>atenção</a:t>
            </a:r>
            <a:r>
              <a:rPr lang="es-ES" sz="2800" dirty="0" smtClean="0">
                <a:latin typeface="Arial" pitchFamily="34" charset="0"/>
                <a:cs typeface="Arial" pitchFamily="34" charset="0"/>
              </a:rPr>
              <a:t> o </a:t>
            </a:r>
            <a:r>
              <a:rPr lang="es-ES" sz="2800" dirty="0" err="1" smtClean="0">
                <a:latin typeface="Arial" pitchFamily="34" charset="0"/>
                <a:cs typeface="Arial" pitchFamily="34" charset="0"/>
              </a:rPr>
              <a:t>doente</a:t>
            </a:r>
            <a:r>
              <a:rPr lang="es-ES" sz="2800" dirty="0" smtClean="0">
                <a:latin typeface="Arial" pitchFamily="34" charset="0"/>
                <a:cs typeface="Arial" pitchFamily="34" charset="0"/>
              </a:rPr>
              <a:t>. (</a:t>
            </a:r>
            <a:r>
              <a:rPr lang="es-ES" sz="2800" dirty="0" err="1" smtClean="0">
                <a:latin typeface="Arial" pitchFamily="34" charset="0"/>
                <a:cs typeface="Arial" pitchFamily="34" charset="0"/>
              </a:rPr>
              <a:t>hospitalização</a:t>
            </a:r>
            <a:r>
              <a:rPr lang="es-ES" sz="2800" dirty="0" smtClean="0">
                <a:latin typeface="Arial" pitchFamily="34" charset="0"/>
                <a:cs typeface="Arial" pitchFamily="34" charset="0"/>
              </a:rPr>
              <a:t>).</a:t>
            </a:r>
          </a:p>
          <a:p>
            <a:pPr algn="just">
              <a:buFont typeface="Arial" pitchFamily="34" charset="0"/>
              <a:buChar char="•"/>
            </a:pPr>
            <a:r>
              <a:rPr lang="es-ES" sz="2800" dirty="0" err="1" smtClean="0">
                <a:latin typeface="Arial" pitchFamily="34" charset="0"/>
                <a:cs typeface="Arial" pitchFamily="34" charset="0"/>
              </a:rPr>
              <a:t>Deveres</a:t>
            </a:r>
            <a:r>
              <a:rPr lang="es-ES" sz="2800" dirty="0" smtClean="0">
                <a:latin typeface="Arial" pitchFamily="34" charset="0"/>
                <a:cs typeface="Arial" pitchFamily="34" charset="0"/>
              </a:rPr>
              <a:t> e </a:t>
            </a:r>
            <a:r>
              <a:rPr lang="es-ES" sz="2800" dirty="0" err="1" smtClean="0">
                <a:latin typeface="Arial" pitchFamily="34" charset="0"/>
                <a:cs typeface="Arial" pitchFamily="34" charset="0"/>
              </a:rPr>
              <a:t>direitos</a:t>
            </a:r>
            <a:r>
              <a:rPr lang="es-ES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buFont typeface="Arial" pitchFamily="34" charset="0"/>
              <a:buChar char="•"/>
            </a:pPr>
            <a:r>
              <a:rPr lang="es-ES" sz="2800" dirty="0" smtClean="0">
                <a:latin typeface="Arial" pitchFamily="34" charset="0"/>
                <a:cs typeface="Arial" pitchFamily="34" charset="0"/>
              </a:rPr>
              <a:t>Aspectos biológicos, psicológicos y </a:t>
            </a:r>
            <a:r>
              <a:rPr lang="es-ES" sz="2800" dirty="0" err="1" smtClean="0">
                <a:latin typeface="Arial" pitchFamily="34" charset="0"/>
                <a:cs typeface="Arial" pitchFamily="34" charset="0"/>
              </a:rPr>
              <a:t>sociais</a:t>
            </a:r>
            <a:r>
              <a:rPr lang="es-ES" sz="2800" dirty="0" smtClean="0">
                <a:latin typeface="Arial" pitchFamily="34" charset="0"/>
                <a:cs typeface="Arial" pitchFamily="34" charset="0"/>
              </a:rPr>
              <a:t> da </a:t>
            </a:r>
            <a:r>
              <a:rPr lang="es-ES" sz="2800" dirty="0" err="1" smtClean="0">
                <a:latin typeface="Arial" pitchFamily="34" charset="0"/>
                <a:cs typeface="Arial" pitchFamily="34" charset="0"/>
              </a:rPr>
              <a:t>admissão</a:t>
            </a:r>
            <a:r>
              <a:rPr lang="es-E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sz="2800" dirty="0">
                <a:latin typeface="Arial" pitchFamily="34" charset="0"/>
                <a:cs typeface="Arial" pitchFamily="34" charset="0"/>
              </a:rPr>
              <a:t>e</a:t>
            </a:r>
            <a:r>
              <a:rPr lang="es-E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sz="2800" dirty="0" err="1" smtClean="0">
                <a:latin typeface="Arial" pitchFamily="34" charset="0"/>
                <a:cs typeface="Arial" pitchFamily="34" charset="0"/>
              </a:rPr>
              <a:t>hospitalização</a:t>
            </a:r>
            <a:r>
              <a:rPr lang="es-ES" sz="2800" dirty="0" smtClean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285720" y="285728"/>
            <a:ext cx="818685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5400" dirty="0" smtClean="0">
                <a:latin typeface="Arial" pitchFamily="34" charset="0"/>
                <a:cs typeface="Arial" pitchFamily="34" charset="0"/>
              </a:rPr>
              <a:t>Introdução à Enfermagem</a:t>
            </a:r>
            <a:endParaRPr lang="es-ES" sz="5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20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20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20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20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 redondeado"/>
          <p:cNvSpPr/>
          <p:nvPr/>
        </p:nvSpPr>
        <p:spPr>
          <a:xfrm>
            <a:off x="1071538" y="142852"/>
            <a:ext cx="6858048" cy="642942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Admissão</a:t>
            </a:r>
            <a: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e </a:t>
            </a:r>
            <a:r>
              <a:rPr lang="es-ES" sz="28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recepção</a:t>
            </a:r>
            <a: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do </a:t>
            </a:r>
            <a:r>
              <a:rPr lang="es-ES" sz="28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doente</a:t>
            </a:r>
            <a:endParaRPr lang="es-ES" sz="2800" b="1" dirty="0">
              <a:solidFill>
                <a:schemeClr val="bg1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42844" y="1142984"/>
            <a:ext cx="89297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dirty="0" smtClean="0">
                <a:latin typeface="Arial" pitchFamily="34" charset="0"/>
                <a:cs typeface="Arial" pitchFamily="34" charset="0"/>
              </a:rPr>
              <a:t>Procedimento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que se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efetua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para dar ingresso ao paciente no hospital. 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Flecha abajo"/>
          <p:cNvSpPr/>
          <p:nvPr/>
        </p:nvSpPr>
        <p:spPr>
          <a:xfrm>
            <a:off x="3428992" y="857232"/>
            <a:ext cx="1556202" cy="285752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"/>
          <p:cNvSpPr/>
          <p:nvPr/>
        </p:nvSpPr>
        <p:spPr>
          <a:xfrm>
            <a:off x="142844" y="2000240"/>
            <a:ext cx="88582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dirty="0" smtClean="0">
                <a:latin typeface="Arial" pitchFamily="34" charset="0"/>
                <a:cs typeface="Arial" pitchFamily="34" charset="0"/>
              </a:rPr>
              <a:t>Este ingresso pode ser: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Transferido pelo médico de assistência.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De urgência, por acidentes ou uma enfermidade grave. </a:t>
            </a:r>
            <a:endParaRPr lang="es-ES" sz="2400" dirty="0"/>
          </a:p>
        </p:txBody>
      </p:sp>
      <p:sp>
        <p:nvSpPr>
          <p:cNvPr id="9" name="8 Rectángulo"/>
          <p:cNvSpPr/>
          <p:nvPr/>
        </p:nvSpPr>
        <p:spPr>
          <a:xfrm>
            <a:off x="142844" y="3343445"/>
            <a:ext cx="90011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dirty="0" smtClean="0">
                <a:latin typeface="Arial" pitchFamily="34" charset="0"/>
                <a:cs typeface="Arial" pitchFamily="34" charset="0"/>
              </a:rPr>
              <a:t>Cada instituição conta com seu próprio procedimento de admissão, embora existam sempre aspectos em comum.</a:t>
            </a:r>
            <a:endParaRPr lang="es-ES" sz="2400" dirty="0"/>
          </a:p>
        </p:txBody>
      </p:sp>
      <p:sp>
        <p:nvSpPr>
          <p:cNvPr id="10" name="9 CuadroTexto"/>
          <p:cNvSpPr txBox="1"/>
          <p:nvPr/>
        </p:nvSpPr>
        <p:spPr>
          <a:xfrm>
            <a:off x="142844" y="4214818"/>
            <a:ext cx="892971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latin typeface="Arial" pitchFamily="34" charset="0"/>
                <a:cs typeface="Arial" pitchFamily="34" charset="0"/>
              </a:rPr>
              <a:t>E</a:t>
            </a:r>
            <a:r>
              <a:rPr lang="pt-PT" sz="2400" dirty="0" smtClean="0">
                <a:latin typeface="Arial" pitchFamily="34" charset="0"/>
                <a:cs typeface="Arial" pitchFamily="34" charset="0"/>
              </a:rPr>
              <a:t>xistem um conjunto de ações que acontecem prévio a admissão do doente e que determinará o ingresso hospitalar.</a:t>
            </a:r>
          </a:p>
          <a:p>
            <a:pPr algn="just"/>
            <a:r>
              <a:rPr lang="pt-PT" sz="2400" b="1" u="sng" dirty="0" smtClean="0">
                <a:latin typeface="Arial" pitchFamily="34" charset="0"/>
                <a:cs typeface="Arial" pitchFamily="34" charset="0"/>
              </a:rPr>
              <a:t>Ações prévias à admissão</a:t>
            </a:r>
            <a:r>
              <a:rPr lang="pt-PT" sz="24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algn="just">
              <a:buFont typeface="Arial" pitchFamily="34" charset="0"/>
              <a:buChar char="•"/>
            </a:pPr>
            <a:r>
              <a:rPr lang="pt-PT" sz="2400" dirty="0" smtClean="0">
                <a:latin typeface="Arial" pitchFamily="34" charset="0"/>
                <a:cs typeface="Arial" pitchFamily="34" charset="0"/>
              </a:rPr>
              <a:t>Receber o doente na área de urgência da institução e determinar o seu estado de saúde.</a:t>
            </a:r>
          </a:p>
          <a:p>
            <a:pPr algn="just">
              <a:buFont typeface="Arial" pitchFamily="34" charset="0"/>
              <a:buChar char="•"/>
            </a:pPr>
            <a:r>
              <a:rPr lang="pt-PT" sz="2400" dirty="0" smtClean="0">
                <a:latin typeface="Arial" pitchFamily="34" charset="0"/>
                <a:cs typeface="Arial" pitchFamily="34" charset="0"/>
              </a:rPr>
              <a:t>Obter dos dados pessoais relevantes.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06" y="71414"/>
            <a:ext cx="907259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t-PT" sz="2400" dirty="0" smtClean="0">
                <a:latin typeface="Arial" pitchFamily="34" charset="0"/>
                <a:cs typeface="Arial" pitchFamily="34" charset="0"/>
              </a:rPr>
              <a:t>Realizar um interrogatório e exame físico breves mais sintéticos e detalhados.</a:t>
            </a:r>
          </a:p>
          <a:p>
            <a:pPr algn="just">
              <a:buFont typeface="Arial" pitchFamily="34" charset="0"/>
              <a:buChar char="•"/>
            </a:pPr>
            <a:r>
              <a:rPr lang="pt-PT" sz="2400" dirty="0" smtClean="0">
                <a:latin typeface="Arial" pitchFamily="34" charset="0"/>
                <a:cs typeface="Arial" pitchFamily="34" charset="0"/>
              </a:rPr>
              <a:t>De acordo ao estado do paciente, indicar testes de urgências.</a:t>
            </a:r>
          </a:p>
          <a:p>
            <a:pPr algn="just">
              <a:buFont typeface="Arial" pitchFamily="34" charset="0"/>
              <a:buChar char="•"/>
            </a:pPr>
            <a:r>
              <a:rPr lang="pt-PT" sz="2400" dirty="0" smtClean="0">
                <a:latin typeface="Arial" pitchFamily="34" charset="0"/>
                <a:cs typeface="Arial" pitchFamily="34" charset="0"/>
              </a:rPr>
              <a:t>Declarar um diagnóstico que precise de atenção hospitalar.</a:t>
            </a:r>
          </a:p>
          <a:p>
            <a:pPr algn="just">
              <a:buFont typeface="Arial" pitchFamily="34" charset="0"/>
              <a:buChar char="•"/>
            </a:pPr>
            <a:r>
              <a:rPr lang="pt-PT" sz="2400" dirty="0" smtClean="0">
                <a:latin typeface="Arial" pitchFamily="34" charset="0"/>
                <a:cs typeface="Arial" pitchFamily="34" charset="0"/>
              </a:rPr>
              <a:t>Estabilizar biológica e psicológicamente ao doente.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Rectángulo redondeado"/>
          <p:cNvSpPr/>
          <p:nvPr/>
        </p:nvSpPr>
        <p:spPr>
          <a:xfrm>
            <a:off x="1071538" y="2214554"/>
            <a:ext cx="6858048" cy="642942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Departamento de </a:t>
            </a:r>
            <a:r>
              <a:rPr lang="es-ES" sz="28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admissão</a:t>
            </a:r>
            <a:endParaRPr lang="es-ES" sz="2800" b="1" dirty="0">
              <a:solidFill>
                <a:schemeClr val="bg1"/>
              </a:solidFill>
            </a:endParaRPr>
          </a:p>
        </p:txBody>
      </p:sp>
      <p:sp>
        <p:nvSpPr>
          <p:cNvPr id="4" name="3 Flecha abajo"/>
          <p:cNvSpPr/>
          <p:nvPr/>
        </p:nvSpPr>
        <p:spPr>
          <a:xfrm>
            <a:off x="3428992" y="2928934"/>
            <a:ext cx="1556202" cy="285752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CuadroTexto"/>
          <p:cNvSpPr txBox="1"/>
          <p:nvPr/>
        </p:nvSpPr>
        <p:spPr>
          <a:xfrm>
            <a:off x="142844" y="3286124"/>
            <a:ext cx="892971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 smtClean="0">
                <a:latin typeface="Arial" pitchFamily="34" charset="0"/>
                <a:cs typeface="Arial" pitchFamily="34" charset="0"/>
              </a:rPr>
              <a:t>Local de </a:t>
            </a:r>
            <a:r>
              <a:rPr lang="pt-PT" sz="2400" dirty="0" smtClean="0">
                <a:latin typeface="Arial" pitchFamily="34" charset="0"/>
                <a:cs typeface="Arial" pitchFamily="34" charset="0"/>
              </a:rPr>
              <a:t>uma institução de saúde </a:t>
            </a:r>
            <a:r>
              <a:rPr lang="pt-PT" sz="2400" dirty="0" smtClean="0">
                <a:latin typeface="Arial" pitchFamily="34" charset="0"/>
                <a:cs typeface="Arial" pitchFamily="34" charset="0"/>
              </a:rPr>
              <a:t>destinado para obter os dados pessoais dos doentes que por seu estado, precisam de ingreso hospitalar.</a:t>
            </a:r>
          </a:p>
          <a:p>
            <a:pPr algn="just"/>
            <a:endParaRPr lang="pt-PT" sz="24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PT" sz="2400" b="1" dirty="0" smtClean="0">
                <a:latin typeface="Arial" pitchFamily="34" charset="0"/>
                <a:cs typeface="Arial" pitchFamily="34" charset="0"/>
              </a:rPr>
              <a:t>O familiar ou doente deve informar</a:t>
            </a:r>
            <a:r>
              <a:rPr lang="pt-PT" sz="24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>
                <a:latin typeface="Arial" pitchFamily="34" charset="0"/>
                <a:cs typeface="Arial" pitchFamily="34" charset="0"/>
              </a:rPr>
              <a:t>Idade, sexo, domicílio, familiares mais próximos, a quem avisar em caso de urgência, ocupação, situação econômica, </a:t>
            </a:r>
            <a:r>
              <a:rPr lang="pt-BR" sz="2400" dirty="0" err="1">
                <a:latin typeface="Arial" pitchFamily="34" charset="0"/>
                <a:cs typeface="Arial" pitchFamily="34" charset="0"/>
              </a:rPr>
              <a:t>ect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; para preparar a história clínica e lhe atribuir a sala e cama que ocupará.</a:t>
            </a:r>
            <a:endParaRPr lang="pt-PT" sz="24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38" y="-24"/>
            <a:ext cx="892971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latin typeface="Arial" pitchFamily="34" charset="0"/>
                <a:cs typeface="Arial" pitchFamily="34" charset="0"/>
              </a:rPr>
              <a:t>É responsabilidade do pessoal de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Enfermagem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que recebe ao paciente na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sala, apresentar-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lhe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ao pessoal que o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atenderá e explicar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brevemente suas funções. </a:t>
            </a:r>
            <a:endParaRPr lang="pt-BR" sz="24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sz="24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400" dirty="0" smtClean="0">
                <a:latin typeface="Arial" pitchFamily="34" charset="0"/>
                <a:cs typeface="Arial" pitchFamily="34" charset="0"/>
              </a:rPr>
              <a:t>Além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disso, também o apresentará a outros pacientes mais próximos e lhes explicará as normas e práticas da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instituição;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isto ajuda aos pacientes a familiarizar-se com o que se espera dele e o que ele pode esperar </a:t>
            </a:r>
            <a:r>
              <a:rPr lang="es-ES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Rectángulo redondeado"/>
          <p:cNvSpPr/>
          <p:nvPr/>
        </p:nvSpPr>
        <p:spPr>
          <a:xfrm>
            <a:off x="500034" y="3068421"/>
            <a:ext cx="8143932" cy="642942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 smtClean="0">
                <a:latin typeface="Arial" pitchFamily="34" charset="0"/>
                <a:cs typeface="Arial" pitchFamily="34" charset="0"/>
              </a:rPr>
              <a:t>Princípios básicos para a atenção ao paciente</a:t>
            </a:r>
            <a:endParaRPr lang="es-ES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Flecha abajo"/>
          <p:cNvSpPr/>
          <p:nvPr/>
        </p:nvSpPr>
        <p:spPr>
          <a:xfrm>
            <a:off x="3428992" y="3786190"/>
            <a:ext cx="1556202" cy="285752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71406" y="4108930"/>
            <a:ext cx="892971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dirty="0" smtClean="0">
                <a:latin typeface="Arial" pitchFamily="34" charset="0"/>
                <a:cs typeface="Arial" pitchFamily="34" charset="0"/>
              </a:rPr>
              <a:t>Deve-se pôr no sítio do doente e ter em conta estes princípios: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As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situações estranhas podem provocar medo. </a:t>
            </a:r>
            <a:endParaRPr lang="pt-BR" sz="240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enfermidade pode ser uma nova experiência. </a:t>
            </a:r>
            <a:endParaRPr lang="pt-BR" sz="240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Os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tipos de respostas se aprendem. </a:t>
            </a:r>
            <a:endParaRPr lang="pt-BR" sz="240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Importância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de conservar a identidade pessoal. </a:t>
            </a:r>
            <a:endParaRPr lang="pt-BR" sz="240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Os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subgrupos de uma cultura inclinam a desenvolver suas próprias normas de conduta.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 redondeado"/>
          <p:cNvSpPr/>
          <p:nvPr/>
        </p:nvSpPr>
        <p:spPr>
          <a:xfrm>
            <a:off x="1643042" y="142852"/>
            <a:ext cx="5786478" cy="642942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 smtClean="0">
                <a:latin typeface="Arial" pitchFamily="34" charset="0"/>
                <a:cs typeface="Arial" pitchFamily="34" charset="0"/>
              </a:rPr>
              <a:t>Deveres do </a:t>
            </a: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paciente internado</a:t>
            </a:r>
            <a:endParaRPr lang="es-ES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Flecha abajo"/>
          <p:cNvSpPr/>
          <p:nvPr/>
        </p:nvSpPr>
        <p:spPr>
          <a:xfrm>
            <a:off x="3658740" y="857232"/>
            <a:ext cx="1556202" cy="285752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Rectángulo"/>
          <p:cNvSpPr/>
          <p:nvPr/>
        </p:nvSpPr>
        <p:spPr>
          <a:xfrm>
            <a:off x="142844" y="1142984"/>
            <a:ext cx="892971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pt-BR" sz="2400" dirty="0">
                <a:latin typeface="Arial" pitchFamily="34" charset="0"/>
                <a:cs typeface="Arial" pitchFamily="34" charset="0"/>
              </a:rPr>
              <a:t>Cumprir as normas regulamentares do hospital. </a:t>
            </a:r>
            <a:endParaRPr lang="pt-BR" sz="240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Guardar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ordem e disciplina na sala, não fazer ruídos desnecessários. </a:t>
            </a:r>
            <a:endParaRPr lang="pt-BR" sz="240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Cuidar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sua higiene e contribuir a cuidar a da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instituição.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Suspender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o hábito de fumar, já que isto danifica sua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saúde.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Cumprir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as indicações médicas. </a:t>
            </a:r>
            <a:endParaRPr lang="pt-BR" sz="240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Informar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verbalmente ou por escrito às autoridades da unidade de irregularidades que observe, para com isso contribuir ao melhor funcionamento da instituição.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Cumprir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com os horários estabelecidos segundo variantes de cada instituição (horário de visitas, de comidas, de sonho, e outros).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38" y="1142984"/>
            <a:ext cx="892971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A receber um trato digno e adequado. </a:t>
            </a:r>
            <a:endParaRPr lang="pt-BR" sz="240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que lhe cumpram as indicações médicas à hora e à forma assinalada. </a:t>
            </a:r>
            <a:endParaRPr lang="pt-BR" sz="240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Receber informação médica e de enfermagem com respeito a seu estado de saúde e o tratamento.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Decidir sobre sua pessoa, sempre e quando se encontra mentalmente capacitado.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Que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lhe sirva a dieta indicada, quente, a sua hora e com boa presença. </a:t>
            </a:r>
            <a:endParaRPr lang="pt-BR" sz="240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Que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se mantenha poda e ordenada sua sala, habitação e cama. </a:t>
            </a:r>
            <a:endParaRPr lang="pt-BR" sz="240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Que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receba todo o necessário de uso pessoal.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Rectángulo redondeado"/>
          <p:cNvSpPr/>
          <p:nvPr/>
        </p:nvSpPr>
        <p:spPr>
          <a:xfrm>
            <a:off x="1000100" y="142852"/>
            <a:ext cx="7072362" cy="642942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 smtClean="0">
                <a:latin typeface="Arial" pitchFamily="34" charset="0"/>
                <a:cs typeface="Arial" pitchFamily="34" charset="0"/>
              </a:rPr>
              <a:t>Direitos básicos do </a:t>
            </a: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paciente internado</a:t>
            </a:r>
            <a:endParaRPr lang="es-ES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Flecha abajo"/>
          <p:cNvSpPr/>
          <p:nvPr/>
        </p:nvSpPr>
        <p:spPr>
          <a:xfrm>
            <a:off x="3658740" y="857232"/>
            <a:ext cx="1556202" cy="285752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 redondeado"/>
          <p:cNvSpPr/>
          <p:nvPr/>
        </p:nvSpPr>
        <p:spPr>
          <a:xfrm>
            <a:off x="285720" y="142852"/>
            <a:ext cx="8643998" cy="785818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>
                <a:latin typeface="Arial" pitchFamily="34" charset="0"/>
                <a:cs typeface="Arial" pitchFamily="34" charset="0"/>
              </a:rPr>
              <a:t>Aspectos biológicos, psicológicos e sociais relacionados com a hospitalização</a:t>
            </a:r>
            <a:endParaRPr lang="es-ES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Flecha abajo"/>
          <p:cNvSpPr/>
          <p:nvPr/>
        </p:nvSpPr>
        <p:spPr>
          <a:xfrm>
            <a:off x="3658740" y="1000108"/>
            <a:ext cx="1556202" cy="285752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71406" y="1357298"/>
            <a:ext cx="9001156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pt-BR" sz="2600" dirty="0">
                <a:latin typeface="Arial" pitchFamily="34" charset="0"/>
                <a:cs typeface="Arial" pitchFamily="34" charset="0"/>
              </a:rPr>
              <a:t>A maior parte das pessoas sofrem ansiedade quando visitam uma instituição hospitalar, para ser atendidos por problemas de saúde. </a:t>
            </a:r>
            <a:endParaRPr lang="pt-BR" sz="26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pt-BR" sz="2600" dirty="0" smtClean="0">
                <a:latin typeface="Arial" pitchFamily="34" charset="0"/>
                <a:cs typeface="Arial" pitchFamily="34" charset="0"/>
              </a:rPr>
              <a:t>Os 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problemas irritantes de pouca importância em forma repentina se exageram e a pessoa possivelmente se imaginem sofrer todo tipo de enfermidade horrível. </a:t>
            </a:r>
            <a:endParaRPr lang="pt-BR" sz="26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pt-BR" sz="2600" dirty="0" smtClean="0">
                <a:latin typeface="Arial" pitchFamily="34" charset="0"/>
                <a:cs typeface="Arial" pitchFamily="34" charset="0"/>
              </a:rPr>
              <a:t>O 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ingresso hospitalar é uma experiência especialmente traumática, </a:t>
            </a:r>
            <a:r>
              <a:rPr lang="pt-BR" sz="2600" dirty="0" smtClean="0">
                <a:latin typeface="Arial" pitchFamily="34" charset="0"/>
                <a:cs typeface="Arial" pitchFamily="34" charset="0"/>
              </a:rPr>
              <a:t>por isso geralmente 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se manifestam </a:t>
            </a:r>
            <a:r>
              <a:rPr lang="pt-BR" sz="2600" dirty="0" smtClean="0">
                <a:latin typeface="Arial" pitchFamily="34" charset="0"/>
                <a:cs typeface="Arial" pitchFamily="34" charset="0"/>
              </a:rPr>
              <a:t>apreensivos.</a:t>
            </a:r>
          </a:p>
          <a:p>
            <a:pPr algn="just">
              <a:buFont typeface="Wingdings" pitchFamily="2" charset="2"/>
              <a:buChar char="q"/>
            </a:pPr>
            <a:r>
              <a:rPr lang="pt-BR" sz="2600" dirty="0" smtClean="0">
                <a:latin typeface="Arial" pitchFamily="34" charset="0"/>
                <a:cs typeface="Arial" pitchFamily="34" charset="0"/>
              </a:rPr>
              <a:t>Apresentam 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riscos de contrair outras enfermidades ou agravar a que </a:t>
            </a:r>
            <a:r>
              <a:rPr lang="pt-BR" sz="2600" dirty="0" smtClean="0">
                <a:latin typeface="Arial" pitchFamily="34" charset="0"/>
                <a:cs typeface="Arial" pitchFamily="34" charset="0"/>
              </a:rPr>
              <a:t>apresentam. </a:t>
            </a:r>
          </a:p>
          <a:p>
            <a:pPr algn="just">
              <a:buFont typeface="Wingdings" pitchFamily="2" charset="2"/>
              <a:buChar char="q"/>
            </a:pPr>
            <a:r>
              <a:rPr lang="pt-BR" sz="2600" dirty="0" smtClean="0">
                <a:latin typeface="Arial" pitchFamily="34" charset="0"/>
                <a:cs typeface="Arial" pitchFamily="34" charset="0"/>
              </a:rPr>
              <a:t>Do 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ponto de vista econômico repercute </a:t>
            </a:r>
            <a:r>
              <a:rPr lang="pt-BR" sz="2600" dirty="0" smtClean="0">
                <a:latin typeface="Arial" pitchFamily="34" charset="0"/>
                <a:cs typeface="Arial" pitchFamily="34" charset="0"/>
              </a:rPr>
              <a:t>de maneira desfavorável 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na família e a sociedade.</a:t>
            </a:r>
            <a:endParaRPr lang="es-ES" sz="2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681</Words>
  <Application>Microsoft Office PowerPoint</Application>
  <PresentationFormat>Presentación en pantalla (4:3)</PresentationFormat>
  <Paragraphs>58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nairis</dc:creator>
  <cp:lastModifiedBy>nairis</cp:lastModifiedBy>
  <cp:revision>14</cp:revision>
  <dcterms:created xsi:type="dcterms:W3CDTF">2015-07-15T12:11:53Z</dcterms:created>
  <dcterms:modified xsi:type="dcterms:W3CDTF">2015-07-15T14:22:25Z</dcterms:modified>
</cp:coreProperties>
</file>