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9" r:id="rId11"/>
    <p:sldId id="267" r:id="rId12"/>
    <p:sldId id="270" r:id="rId1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99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28 Título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16" name="1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5F14C-E155-49B0-9F7F-417D4BEF0BF3}" type="datetimeFigureOut">
              <a:rPr lang="es-ES" smtClean="0"/>
              <a:pPr/>
              <a:t>07/05/2015</a:t>
            </a:fld>
            <a:endParaRPr lang="es-ES"/>
          </a:p>
        </p:txBody>
      </p:sp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5" name="1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95C49CD-69B8-4FFB-A4BD-17BCBDDAF18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7" name="26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5F14C-E155-49B0-9F7F-417D4BEF0BF3}" type="datetimeFigureOut">
              <a:rPr lang="es-ES" smtClean="0"/>
              <a:pPr/>
              <a:t>07/05/2015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s-ES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95C49CD-69B8-4FFB-A4BD-17BCBDDAF18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arcador de texto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9" name="18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5F14C-E155-49B0-9F7F-417D4BEF0BF3}" type="datetimeFigureOut">
              <a:rPr lang="es-ES" smtClean="0"/>
              <a:pPr/>
              <a:t>07/05/2015</a:t>
            </a:fld>
            <a:endParaRPr lang="es-ES"/>
          </a:p>
        </p:txBody>
      </p:sp>
      <p:sp>
        <p:nvSpPr>
          <p:cNvPr id="11" name="1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C49CD-69B8-4FFB-A4BD-17BCBDDAF18A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9 Título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5F14C-E155-49B0-9F7F-417D4BEF0BF3}" type="datetimeFigureOut">
              <a:rPr lang="es-ES" smtClean="0"/>
              <a:pPr/>
              <a:t>07/05/2015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1" name="3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C49CD-69B8-4FFB-A4BD-17BCBDDAF18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28 Título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25" name="24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8" name="27 Marcador de contenido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5F14C-E155-49B0-9F7F-417D4BEF0BF3}" type="datetimeFigureOut">
              <a:rPr lang="es-ES" smtClean="0"/>
              <a:pPr/>
              <a:t>07/05/2015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D95C49CD-69B8-4FFB-A4BD-17BCBDDAF18A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29 Título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5F14C-E155-49B0-9F7F-417D4BEF0BF3}" type="datetimeFigureOut">
              <a:rPr lang="es-ES" smtClean="0"/>
              <a:pPr/>
              <a:t>07/05/2015</a:t>
            </a:fld>
            <a:endParaRPr lang="es-ES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C49CD-69B8-4FFB-A4BD-17BCBDDAF18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5F14C-E155-49B0-9F7F-417D4BEF0BF3}" type="datetimeFigureOut">
              <a:rPr lang="es-ES" smtClean="0"/>
              <a:pPr/>
              <a:t>07/05/2015</a:t>
            </a:fld>
            <a:endParaRPr lang="es-ES"/>
          </a:p>
        </p:txBody>
      </p:sp>
      <p:sp>
        <p:nvSpPr>
          <p:cNvPr id="24" name="2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C49CD-69B8-4FFB-A4BD-17BCBDDAF18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Título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5F14C-E155-49B0-9F7F-417D4BEF0BF3}" type="datetimeFigureOut">
              <a:rPr lang="es-ES" smtClean="0"/>
              <a:pPr/>
              <a:t>07/05/2015</a:t>
            </a:fld>
            <a:endParaRPr lang="es-ES"/>
          </a:p>
        </p:txBody>
      </p:sp>
      <p:sp>
        <p:nvSpPr>
          <p:cNvPr id="29" name="2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C49CD-69B8-4FFB-A4BD-17BCBDDAF18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Marcador de posición de imagen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5F14C-E155-49B0-9F7F-417D4BEF0BF3}" type="datetimeFigureOut">
              <a:rPr lang="es-ES" smtClean="0"/>
              <a:pPr/>
              <a:t>07/05/2015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1" name="3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C49CD-69B8-4FFB-A4BD-17BCBDDAF18A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7" name="16 Título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5F14C-E155-49B0-9F7F-417D4BEF0BF3}" type="datetimeFigureOut">
              <a:rPr lang="es-ES" smtClean="0"/>
              <a:pPr/>
              <a:t>07/05/2015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C49CD-69B8-4FFB-A4BD-17BCBDDAF18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5F14C-E155-49B0-9F7F-417D4BEF0BF3}" type="datetimeFigureOut">
              <a:rPr lang="es-ES" smtClean="0"/>
              <a:pPr/>
              <a:t>07/05/2015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C49CD-69B8-4FFB-A4BD-17BCBDDAF18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7 Marcador de texto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1" name="10 Marcador de fecha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355F14C-E155-49B0-9F7F-417D4BEF0BF3}" type="datetimeFigureOut">
              <a:rPr lang="es-ES" smtClean="0"/>
              <a:pPr/>
              <a:t>07/05/2015</a:t>
            </a:fld>
            <a:endParaRPr lang="es-ES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95C49CD-69B8-4FFB-A4BD-17BCBDDAF18A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0" name="9 Marcador de título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materialenfermagem.blogspot.com/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000100" y="-24"/>
            <a:ext cx="714811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pt-PT" sz="44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Introdução à Enfermagem</a:t>
            </a:r>
            <a:endParaRPr lang="es-ES" sz="4400" b="1" dirty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428596" y="1428736"/>
            <a:ext cx="6423553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Tema:</a:t>
            </a:r>
            <a:r>
              <a:rPr lang="pt-PT" sz="3200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 Introdução a </a:t>
            </a:r>
            <a:r>
              <a:rPr lang="pt-PT" sz="3200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enfermagem.</a:t>
            </a:r>
            <a:endParaRPr lang="pt-PT" sz="3200" dirty="0" smtClean="0">
              <a:solidFill>
                <a:srgbClr val="990000"/>
              </a:solidFill>
              <a:latin typeface="Arial" pitchFamily="34" charset="0"/>
              <a:cs typeface="Arial" pitchFamily="34" charset="0"/>
            </a:endParaRPr>
          </a:p>
          <a:p>
            <a:endParaRPr lang="pt-PT" sz="3200" dirty="0">
              <a:solidFill>
                <a:srgbClr val="99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pt-PT" sz="32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Sumario:</a:t>
            </a:r>
            <a:r>
              <a:rPr lang="pt-PT" sz="3200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 História da enfermagem</a:t>
            </a:r>
            <a:r>
              <a:rPr lang="pt-PT" sz="3200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pt-PT" sz="3200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3200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              Conceito.</a:t>
            </a:r>
            <a:endParaRPr lang="es-ES" sz="3200" dirty="0">
              <a:solidFill>
                <a:srgbClr val="99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6116" y="3500438"/>
            <a:ext cx="5357850" cy="2995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85720" y="1000108"/>
            <a:ext cx="864399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t-BR" sz="2000" dirty="0" smtClean="0">
                <a:solidFill>
                  <a:srgbClr val="800000"/>
                </a:solidFill>
              </a:rPr>
              <a:t>  </a:t>
            </a:r>
            <a:r>
              <a:rPr lang="pt-BR" sz="2400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Atkinson, </a:t>
            </a:r>
            <a:r>
              <a:rPr lang="pt-BR" sz="2400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LD; </a:t>
            </a:r>
            <a:r>
              <a:rPr lang="pt-BR" sz="2400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Murray, </a:t>
            </a:r>
            <a:r>
              <a:rPr lang="pt-BR" sz="2400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ME</a:t>
            </a:r>
            <a:r>
              <a:rPr lang="pt-BR" sz="2400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. (</a:t>
            </a:r>
            <a:r>
              <a:rPr lang="es-ES" sz="2400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1989).</a:t>
            </a:r>
            <a:r>
              <a:rPr lang="pt-BR" sz="2400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2400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Fundamentos de Enfermagem. Rio de Janeiro</a:t>
            </a:r>
            <a:r>
              <a:rPr lang="pt-BR" sz="2400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s-ES" sz="2400" dirty="0" err="1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Guanabara</a:t>
            </a:r>
            <a:r>
              <a:rPr lang="es-ES" sz="2400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2400" dirty="0" err="1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Koogan</a:t>
            </a:r>
            <a:r>
              <a:rPr lang="es-ES" sz="2400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pt-BR" sz="2400" dirty="0" smtClean="0">
              <a:solidFill>
                <a:srgbClr val="80000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pt-BR" sz="2400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2400" dirty="0" err="1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Campedelli</a:t>
            </a:r>
            <a:r>
              <a:rPr lang="pt-BR" sz="2400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t-BR" sz="2400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MC </a:t>
            </a:r>
            <a:r>
              <a:rPr lang="pt-BR" sz="2400" dirty="0" err="1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et</a:t>
            </a:r>
            <a:r>
              <a:rPr lang="pt-BR" sz="2400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 cols</a:t>
            </a:r>
            <a:r>
              <a:rPr lang="pt-BR" sz="2400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. (</a:t>
            </a:r>
            <a:r>
              <a:rPr lang="es-ES" sz="2400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1989).</a:t>
            </a:r>
            <a:r>
              <a:rPr lang="pt-BR" sz="2400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2400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Processo de Enfermagem na prática. São Paulo: </a:t>
            </a:r>
            <a:r>
              <a:rPr lang="pt-BR" sz="2400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Ática.</a:t>
            </a:r>
            <a:endParaRPr lang="pt-BR" sz="2400" dirty="0" smtClean="0">
              <a:solidFill>
                <a:srgbClr val="80000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240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 Costa</a:t>
            </a:r>
            <a:r>
              <a:rPr lang="pt-BR" sz="2400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, A. Introdução à Enfermagem. Pode-se ver em </a:t>
            </a:r>
            <a:r>
              <a:rPr lang="pt-BR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  <a:hlinkClick r:id="rId2"/>
              </a:rPr>
              <a:t>http://materialenfermagem.blogspot.com </a:t>
            </a:r>
            <a:endParaRPr lang="pt-BR" sz="24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2400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Rocha, </a:t>
            </a:r>
            <a:r>
              <a:rPr lang="pt-BR" sz="2400" dirty="0" err="1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S.M.M.</a:t>
            </a:r>
            <a:r>
              <a:rPr lang="pt-BR" sz="2400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pt-BR" sz="2400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Almeida, </a:t>
            </a:r>
            <a:r>
              <a:rPr lang="pt-BR" sz="2400" dirty="0" err="1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M.C.P.de.</a:t>
            </a:r>
            <a:r>
              <a:rPr lang="pt-BR" sz="2400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2400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(2000). O </a:t>
            </a:r>
            <a:r>
              <a:rPr lang="pt-BR" sz="2400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processo de trabalho da enfermagem em saúde coletiva e </a:t>
            </a:r>
            <a:r>
              <a:rPr lang="pt-BR" sz="2400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a interdisciplinaridade</a:t>
            </a:r>
            <a:r>
              <a:rPr lang="pt-BR" sz="2400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. Rev</a:t>
            </a:r>
            <a:r>
              <a:rPr lang="pt-BR" sz="2400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. latino-am.enfermagem</a:t>
            </a:r>
            <a:r>
              <a:rPr lang="pt-BR" sz="2400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, Ribeirão Preto, v. 8, n. 6, p. </a:t>
            </a:r>
            <a:r>
              <a:rPr lang="pt-BR" sz="2400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96-101.</a:t>
            </a:r>
          </a:p>
          <a:p>
            <a:pPr algn="just"/>
            <a:endParaRPr lang="pt-BR" sz="2000" dirty="0" smtClean="0">
              <a:solidFill>
                <a:srgbClr val="8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pt-BR" sz="2000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pt-BR" sz="2000" dirty="0" smtClean="0">
              <a:solidFill>
                <a:srgbClr val="80000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endParaRPr lang="es-ES" sz="2000" dirty="0">
              <a:solidFill>
                <a:srgbClr val="8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500034" y="159229"/>
            <a:ext cx="328968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pt-PT" sz="44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Bibliografia</a:t>
            </a:r>
            <a:endParaRPr lang="es-ES" sz="4400" b="1" dirty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85720" y="785794"/>
            <a:ext cx="1428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SAÚDE </a:t>
            </a:r>
            <a:endParaRPr lang="es-ES" sz="2800" dirty="0">
              <a:solidFill>
                <a:srgbClr val="99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Flecha derecha"/>
          <p:cNvSpPr/>
          <p:nvPr/>
        </p:nvSpPr>
        <p:spPr>
          <a:xfrm>
            <a:off x="1785918" y="928670"/>
            <a:ext cx="714380" cy="285752"/>
          </a:xfrm>
          <a:prstGeom prst="rightArrow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Rectángulo redondeado"/>
          <p:cNvSpPr/>
          <p:nvPr/>
        </p:nvSpPr>
        <p:spPr>
          <a:xfrm>
            <a:off x="2714612" y="285728"/>
            <a:ext cx="5857916" cy="1500198"/>
          </a:xfrm>
          <a:prstGeom prst="roundRect">
            <a:avLst/>
          </a:prstGeom>
          <a:solidFill>
            <a:schemeClr val="bg1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2000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Estado de completo bem-estar físico, mental e social, não meramente </a:t>
            </a:r>
            <a:r>
              <a:rPr lang="pt-BR" sz="2000" dirty="0" smtClean="0">
                <a:solidFill>
                  <a:srgbClr val="990000"/>
                </a:solidFill>
              </a:rPr>
              <a:t>ausência de doença ou enfermidade . </a:t>
            </a:r>
            <a:endParaRPr lang="es-ES" sz="2000" dirty="0">
              <a:solidFill>
                <a:srgbClr val="990000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214282" y="3429000"/>
            <a:ext cx="18272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DOENÇA </a:t>
            </a:r>
            <a:endParaRPr lang="es-ES" sz="2800" dirty="0">
              <a:solidFill>
                <a:srgbClr val="99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Flecha derecha"/>
          <p:cNvSpPr/>
          <p:nvPr/>
        </p:nvSpPr>
        <p:spPr>
          <a:xfrm>
            <a:off x="2000232" y="3571876"/>
            <a:ext cx="714380" cy="285752"/>
          </a:xfrm>
          <a:prstGeom prst="rightArrow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Rectángulo redondeado"/>
          <p:cNvSpPr/>
          <p:nvPr/>
        </p:nvSpPr>
        <p:spPr>
          <a:xfrm>
            <a:off x="2786050" y="3000372"/>
            <a:ext cx="5857916" cy="1500198"/>
          </a:xfrm>
          <a:prstGeom prst="roundRect">
            <a:avLst/>
          </a:prstGeom>
          <a:solidFill>
            <a:schemeClr val="bg1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2000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Processo </a:t>
            </a:r>
            <a:r>
              <a:rPr lang="pt-BR" sz="2000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anormal no qual o funcionamento do organismo de uma pessoa está diminuído ou prejudicado em uma ou mais dimensões .</a:t>
            </a:r>
            <a:endParaRPr lang="es-ES" sz="2000" dirty="0">
              <a:solidFill>
                <a:srgbClr val="99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2357430"/>
            <a:ext cx="31432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NECESSIDADES HUMANAS BÁSICAS </a:t>
            </a:r>
          </a:p>
        </p:txBody>
      </p:sp>
      <p:sp>
        <p:nvSpPr>
          <p:cNvPr id="5" name="4 Abrir llave"/>
          <p:cNvSpPr/>
          <p:nvPr/>
        </p:nvSpPr>
        <p:spPr>
          <a:xfrm>
            <a:off x="2786050" y="214290"/>
            <a:ext cx="500066" cy="6357982"/>
          </a:xfrm>
          <a:prstGeom prst="leftBrace">
            <a:avLst/>
          </a:prstGeom>
          <a:ln w="38100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ctángulo redondeado"/>
          <p:cNvSpPr/>
          <p:nvPr/>
        </p:nvSpPr>
        <p:spPr>
          <a:xfrm>
            <a:off x="3643306" y="428604"/>
            <a:ext cx="4786346" cy="914400"/>
          </a:xfrm>
          <a:prstGeom prst="roundRect">
            <a:avLst/>
          </a:prstGeom>
          <a:solidFill>
            <a:schemeClr val="bg1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800" dirty="0" err="1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Necessidades</a:t>
            </a:r>
            <a:r>
              <a:rPr lang="es-ES" sz="28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fisiológicas </a:t>
            </a:r>
          </a:p>
        </p:txBody>
      </p:sp>
      <p:sp>
        <p:nvSpPr>
          <p:cNvPr id="7" name="6 Rectángulo redondeado"/>
          <p:cNvSpPr/>
          <p:nvPr/>
        </p:nvSpPr>
        <p:spPr>
          <a:xfrm>
            <a:off x="3643306" y="1714488"/>
            <a:ext cx="4786346" cy="914400"/>
          </a:xfrm>
          <a:prstGeom prst="roundRect">
            <a:avLst/>
          </a:prstGeom>
          <a:solidFill>
            <a:schemeClr val="bg1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 err="1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Necessidades</a:t>
            </a:r>
            <a:r>
              <a:rPr lang="es-ES" sz="28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s-ES" sz="28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de </a:t>
            </a:r>
            <a:r>
              <a:rPr lang="es-ES" sz="2800" dirty="0" err="1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segurança</a:t>
            </a:r>
            <a:r>
              <a:rPr lang="es-ES" sz="28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8" name="7 Rectángulo redondeado"/>
          <p:cNvSpPr/>
          <p:nvPr/>
        </p:nvSpPr>
        <p:spPr>
          <a:xfrm>
            <a:off x="3571868" y="3000372"/>
            <a:ext cx="4786346" cy="914400"/>
          </a:xfrm>
          <a:prstGeom prst="roundRect">
            <a:avLst/>
          </a:prstGeom>
          <a:solidFill>
            <a:schemeClr val="bg1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800" dirty="0" err="1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Necessidades</a:t>
            </a:r>
            <a:r>
              <a:rPr lang="es-ES" sz="28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s-ES" sz="2800" dirty="0" err="1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sociais</a:t>
            </a:r>
            <a:r>
              <a:rPr lang="es-ES" sz="28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 algn="just"/>
            <a:endParaRPr lang="es-ES" dirty="0">
              <a:solidFill>
                <a:srgbClr val="990000"/>
              </a:solidFill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3571868" y="5586434"/>
            <a:ext cx="5214974" cy="914400"/>
          </a:xfrm>
          <a:prstGeom prst="roundRect">
            <a:avLst/>
          </a:prstGeom>
          <a:solidFill>
            <a:schemeClr val="bg1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800" dirty="0" err="1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Necessidade</a:t>
            </a:r>
            <a:r>
              <a:rPr lang="es-ES" sz="28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auto-</a:t>
            </a:r>
            <a:r>
              <a:rPr lang="es-ES" sz="2800" dirty="0" err="1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realização</a:t>
            </a:r>
            <a:r>
              <a:rPr lang="es-ES" sz="28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10" name="9 Rectángulo redondeado"/>
          <p:cNvSpPr/>
          <p:nvPr/>
        </p:nvSpPr>
        <p:spPr>
          <a:xfrm>
            <a:off x="3571868" y="4286256"/>
            <a:ext cx="5143536" cy="914400"/>
          </a:xfrm>
          <a:prstGeom prst="roundRect">
            <a:avLst/>
          </a:prstGeom>
          <a:solidFill>
            <a:schemeClr val="bg1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sz="2800" dirty="0"/>
          </a:p>
          <a:p>
            <a:r>
              <a:rPr lang="pt-BR" sz="28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Necessidades de "status" ou de estima </a:t>
            </a:r>
          </a:p>
          <a:p>
            <a:pPr algn="ctr"/>
            <a:endParaRPr lang="es-ES" dirty="0">
              <a:solidFill>
                <a:srgbClr val="99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57158" y="1309293"/>
            <a:ext cx="850112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b="1" u="sng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Período </a:t>
            </a:r>
            <a:r>
              <a:rPr lang="es-ES" sz="2400" b="1" u="sng" dirty="0" err="1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Pré-Cristão</a:t>
            </a:r>
            <a:r>
              <a:rPr lang="es-ES" sz="2400" b="1" u="sng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: </a:t>
            </a:r>
            <a:endParaRPr lang="es-ES" sz="2400" b="1" u="sng" dirty="0">
              <a:solidFill>
                <a:srgbClr val="99000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400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Neste período as doenças eram tidas como um castigo de Deus ou resultavam do poder do demônio. Por isso os sacerdotes ou feiticeiras acumulavam funções de médicos e enfermeiros. O tratamento consistia em aplacar as divindades, afastando os maus espíritos por meio de sacrifícios. Usavam-se: massagens, banho de água fria ou quente. Mais tarde os sacerdotes adquiriam conhecimentos sobre plantas medicinais e passaram a ensinar pessoas, delegando-lhes funções de enfermeiros e farmacêuticos. Alguns papiros, inscrições, monumentos, livros de orientações política e religiosas, ruínas de aquedutos e outras descobertas nos permitem formar uma idéia do tratamento dos doentes. </a:t>
            </a:r>
            <a:endParaRPr lang="es-ES" sz="2400" dirty="0">
              <a:solidFill>
                <a:srgbClr val="99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214282" y="142852"/>
            <a:ext cx="85725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 Evolução da Assistência à Saúde nos Períodos Históricos </a:t>
            </a:r>
            <a:endParaRPr lang="es-ES" sz="2800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14282" y="142852"/>
            <a:ext cx="864399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b="1" u="sng" dirty="0" err="1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Egito</a:t>
            </a:r>
            <a:r>
              <a:rPr lang="es-ES" sz="2400" b="1" u="sng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: </a:t>
            </a:r>
            <a:endParaRPr lang="es-ES" sz="2400" b="1" u="sng" dirty="0">
              <a:solidFill>
                <a:srgbClr val="99000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400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Os egípcios deixaram alguns documentos sobre a medicina conhecida em sua época. As receitas médicas deviam ser tomadas acompanhadas da recitação de fórmulas religiosas. Pratica-se o hipnotismo, a interpretação de sonhos; acreditava-se na influência de algumas pessoas sobre a saúde de outras. Havia ambulatórios gratuitos, onde era recomendada a hospitalidade e o auxílio aos desamparados. </a:t>
            </a:r>
            <a:endParaRPr lang="es-ES" sz="2400" dirty="0">
              <a:solidFill>
                <a:srgbClr val="99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214282" y="3357562"/>
            <a:ext cx="864399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b="1" u="sng" dirty="0" err="1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Índia</a:t>
            </a:r>
            <a:r>
              <a:rPr lang="es-ES" sz="2400" b="1" u="sng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es-ES" sz="2400" b="1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s-ES" sz="2400" b="1" dirty="0">
              <a:solidFill>
                <a:srgbClr val="99000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400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Documentos do século VI a.C. nos dizem que os hindus conheciam: ligamentos, músculos, nervos, plexos, vasos linfáticos, antídotos para alguns tipos de envenenamento e o processo digestivo. Realizavam alguns tipos de procedimentos, tais como: suturas, amputações e corrigiam fraturas. Os hindus tornaram-se conhecidos pela construção de hospitais. Foram os únicos, na época, que citaram </a:t>
            </a:r>
            <a:r>
              <a:rPr lang="pt-BR" sz="2400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enfermeiros.</a:t>
            </a:r>
            <a:endParaRPr lang="es-ES" sz="2400" dirty="0">
              <a:solidFill>
                <a:srgbClr val="99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14282" y="142852"/>
            <a:ext cx="871543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b="1" u="sng" dirty="0" err="1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Assíria</a:t>
            </a:r>
            <a:r>
              <a:rPr lang="es-ES" sz="2400" b="1" u="sng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 e </a:t>
            </a:r>
            <a:r>
              <a:rPr lang="es-ES" sz="2400" b="1" u="sng" dirty="0" err="1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Babilônia</a:t>
            </a:r>
            <a:r>
              <a:rPr lang="es-ES" sz="2400" b="1" u="sng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: </a:t>
            </a:r>
            <a:endParaRPr lang="es-ES" sz="2400" b="1" u="sng" dirty="0">
              <a:solidFill>
                <a:srgbClr val="99000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400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Entre os assírios e babilônios existiam penalidades para médicos incompetentes, tais como: amputação das mãos, indenização, etc. A medicina era baseada na magia - acreditava-se que sete demônios eram os causadores das doenças. Os sacerdotes - médicos vendiam talismãs com orações usadas contra ataques dos demônios</a:t>
            </a:r>
            <a:r>
              <a:rPr lang="pt-BR" dirty="0"/>
              <a:t>. </a:t>
            </a:r>
            <a:endParaRPr lang="es-ES" dirty="0"/>
          </a:p>
        </p:txBody>
      </p:sp>
      <p:sp>
        <p:nvSpPr>
          <p:cNvPr id="3" name="2 Rectángulo"/>
          <p:cNvSpPr/>
          <p:nvPr/>
        </p:nvSpPr>
        <p:spPr>
          <a:xfrm>
            <a:off x="214282" y="2929496"/>
            <a:ext cx="871543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b="1" u="sng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China:</a:t>
            </a:r>
            <a:r>
              <a:rPr lang="es-ES" sz="2400" b="1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s-ES" sz="2400" b="1" dirty="0">
              <a:solidFill>
                <a:srgbClr val="99000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400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Os doentes chineses eram cuidados por sacerdotes. As doenças eram classificadas da seguinte maneira: benignas, médias e graves. Os sacerdotes eram divididos em três categorias que correspondiam ao grau da doença da qual se ocupava. Os templos eram rodeados de plantas medicinais. Os chineses conheciam algumas doenças: varíola e sífilis. Tratamento: anemias, indicavam ferro e fígado; doenças da pele, aplicavam o arsênico. Anestesia: ópio. Construíram alguns hospitais de isolamento e casas de repouso. </a:t>
            </a:r>
            <a:endParaRPr lang="es-ES" sz="2400" dirty="0">
              <a:solidFill>
                <a:srgbClr val="99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14282" y="142852"/>
            <a:ext cx="864399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b="1" u="sng" dirty="0" err="1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Japão</a:t>
            </a:r>
            <a:r>
              <a:rPr lang="es-ES" sz="2400" b="1" u="sng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:</a:t>
            </a:r>
            <a:endParaRPr lang="es-ES" sz="2400" b="1" dirty="0" smtClean="0">
              <a:solidFill>
                <a:srgbClr val="99000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400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Os </a:t>
            </a:r>
            <a:r>
              <a:rPr lang="pt-BR" sz="2400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japoneses aprovaram e estimularam a eutanásia. A medicina era fetichista e a única terapêutica era o uso de águas termais. </a:t>
            </a:r>
            <a:endParaRPr lang="es-ES" sz="2400" dirty="0">
              <a:solidFill>
                <a:srgbClr val="99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285720" y="1857364"/>
            <a:ext cx="857256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b="1" u="sng" dirty="0" err="1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Grécia</a:t>
            </a:r>
            <a:r>
              <a:rPr lang="es-ES" sz="2400" b="1" u="sng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es-ES" sz="2400" b="1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s-ES" sz="2400" b="1" dirty="0">
              <a:solidFill>
                <a:srgbClr val="99000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400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As primeiras teorias gregas se prendiam à mitologia. Apolo, o deus sol, era o deus da saúde e da medicina. Usavam sedativos, fortificantes e hemostáticos, faziam ataduras e retiravam corpos estranhos, também tinham casas para tratamento dos doentes. A medicina era exercida pelos sacerdotes - médicos, que interpretavam os sonhos das pessoas. Hipócrates é considerado o Pai da Medicina. Observava o doente, fazia diagnóstico, prognóstico e a terapêutica. Reconheceu doenças como: tuberculose, malária, histeria, neurose, luxações e fraturas. Seu princípio fundamental na terapêutica consistia em "não contrariar a natureza, porém auxiliá-la a reagir". </a:t>
            </a:r>
            <a:endParaRPr lang="es-ES" sz="2400" dirty="0">
              <a:solidFill>
                <a:srgbClr val="99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85720" y="285728"/>
            <a:ext cx="850112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b="1" u="sng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Roma:</a:t>
            </a:r>
            <a:r>
              <a:rPr lang="es-ES" sz="2400" b="1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s-ES" sz="2400" b="1" dirty="0">
              <a:solidFill>
                <a:srgbClr val="99000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400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A medicina não teve prestígio em Roma. Durante muito tempo era exercida por escravos ou estrangeiros. Os romanos eram um povo, essencialmente guerreiro. O indivíduo recebia cuidados do Estado como cidadão destinado a tornar-se bom guerreiro, audaz e vigoroso. Roma distinguiu-se pela limpeza das ruas, ventilação das casas, água pura e abundante e redes de esgoto. Os mortos eram sepultados fora da cidade, na via </a:t>
            </a:r>
            <a:r>
              <a:rPr lang="pt-BR" sz="2400" dirty="0" err="1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Ápia</a:t>
            </a:r>
            <a:r>
              <a:rPr lang="pt-BR" sz="2400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pt-BR" sz="2400" dirty="0" smtClean="0">
              <a:solidFill>
                <a:srgbClr val="99000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2400" dirty="0" smtClean="0">
              <a:solidFill>
                <a:srgbClr val="99000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400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O cristianismo foi a maior revolução social de todos os tempos. Influiu positivamente através da reforma dos indivíduos e da família</a:t>
            </a:r>
            <a:r>
              <a:rPr lang="pt-BR" sz="2400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2400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Desde o início do cristianismo os pobres e enfermos foram objeto de cuidados especiais por parte da Igreja. </a:t>
            </a:r>
            <a:endParaRPr lang="es-ES" sz="2400" dirty="0">
              <a:solidFill>
                <a:srgbClr val="99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571472" y="285728"/>
            <a:ext cx="807249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Nas últimas décadas do século XX, a </a:t>
            </a:r>
            <a:r>
              <a:rPr lang="pt-BR" sz="2400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Enfermagem procurou </a:t>
            </a:r>
            <a:r>
              <a:rPr lang="pt-BR" sz="2400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superar as limitações do modelo tradicional de </a:t>
            </a:r>
            <a:r>
              <a:rPr lang="pt-BR" sz="2400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ciência e </a:t>
            </a:r>
            <a:r>
              <a:rPr lang="pt-BR" sz="2400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da vertente biomédica dominante na atenção de saúde</a:t>
            </a:r>
            <a:r>
              <a:rPr lang="pt-BR" sz="2400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t-BR" sz="2400" dirty="0" err="1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revalorizando</a:t>
            </a:r>
            <a:r>
              <a:rPr lang="pt-BR" sz="2400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2400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aspectos não mensuráveis, não controláveis </a:t>
            </a:r>
            <a:r>
              <a:rPr lang="pt-BR" sz="2400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do cuidado </a:t>
            </a:r>
            <a:r>
              <a:rPr lang="pt-BR" sz="2400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como, por exemplo, a experiência subjetiva, o </a:t>
            </a:r>
            <a:r>
              <a:rPr lang="pt-BR" sz="2400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significado pessoal </a:t>
            </a:r>
            <a:r>
              <a:rPr lang="pt-BR" sz="2400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desta experiência, as diferentes formas de enfrentar </a:t>
            </a:r>
            <a:r>
              <a:rPr lang="pt-BR" sz="2400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as situações </a:t>
            </a:r>
            <a:r>
              <a:rPr lang="pt-BR" sz="2400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envolvidas no viver cotidiano, o ser-estar junto com </a:t>
            </a:r>
            <a:r>
              <a:rPr lang="pt-BR" sz="2400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o outro</a:t>
            </a:r>
            <a:r>
              <a:rPr lang="pt-BR" sz="2400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, o saber do outro, as diferenças culturais, dentre outros.</a:t>
            </a:r>
            <a:endParaRPr lang="es-ES" sz="2400" dirty="0">
              <a:solidFill>
                <a:srgbClr val="99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14282" y="571480"/>
            <a:ext cx="871543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“A enfermagem é uma arte; e para </a:t>
            </a:r>
            <a:r>
              <a:rPr lang="pt-BR" sz="3200" dirty="0" err="1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realiza-la</a:t>
            </a:r>
            <a:r>
              <a:rPr lang="pt-BR" sz="3200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 como arte, requer uma devoção tão exclusiva, um preparo tão rigoroso, como a obra de qualquer pintor ou escultor; pois o que é tratar da tela morta ou do frio mármore comparado ao tratar do corpo vivo, o templo do espírito de </a:t>
            </a:r>
            <a:r>
              <a:rPr lang="pt-BR" sz="3200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Deus. </a:t>
            </a:r>
            <a:r>
              <a:rPr lang="pt-BR" sz="3200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É uma das artes; poder-se-ia dizer, a mais bela das artes </a:t>
            </a:r>
            <a:r>
              <a:rPr lang="pt-BR" sz="3200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‘’.</a:t>
            </a:r>
          </a:p>
          <a:p>
            <a:pPr algn="just"/>
            <a:r>
              <a:rPr lang="pt-BR" sz="3200" b="1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pt-BR" sz="3200" b="1" dirty="0">
              <a:solidFill>
                <a:srgbClr val="990000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es-ES" sz="3200" b="1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Florence </a:t>
            </a:r>
            <a:r>
              <a:rPr lang="es-ES" sz="3200" b="1" dirty="0" err="1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Nightingale</a:t>
            </a:r>
            <a:r>
              <a:rPr lang="es-ES" sz="3200" b="1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s-ES" sz="3200" dirty="0">
              <a:solidFill>
                <a:srgbClr val="99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57158" y="2032710"/>
            <a:ext cx="842968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Profissão </a:t>
            </a:r>
            <a:r>
              <a:rPr lang="pt-BR" sz="3200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da área </a:t>
            </a:r>
            <a:r>
              <a:rPr lang="pt-BR" sz="3200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da saúde </a:t>
            </a:r>
            <a:r>
              <a:rPr lang="pt-BR" sz="3200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cuja essência e especificidade é o cuidado ao </a:t>
            </a:r>
            <a:r>
              <a:rPr lang="pt-BR" sz="3200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ser humano</a:t>
            </a:r>
            <a:r>
              <a:rPr lang="pt-BR" sz="3200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, individualmente, na família ou na comunidade</a:t>
            </a:r>
            <a:r>
              <a:rPr lang="pt-BR" sz="3200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, desenvolvendo </a:t>
            </a:r>
            <a:r>
              <a:rPr lang="pt-BR" sz="3200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atividades de promoção, prevenção </a:t>
            </a:r>
            <a:r>
              <a:rPr lang="pt-BR" sz="3200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de doenças</a:t>
            </a:r>
            <a:r>
              <a:rPr lang="pt-BR" sz="3200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, recuperação e reabilitação da saúde, </a:t>
            </a:r>
            <a:r>
              <a:rPr lang="pt-BR" sz="3200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atuando </a:t>
            </a:r>
            <a:r>
              <a:rPr lang="es-ES" sz="3200" dirty="0" err="1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em</a:t>
            </a:r>
            <a:r>
              <a:rPr lang="es-ES" sz="3200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3200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equipes.</a:t>
            </a:r>
            <a:endParaRPr lang="es-ES" sz="3200" dirty="0">
              <a:solidFill>
                <a:srgbClr val="8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Rectángulo redondeado"/>
          <p:cNvSpPr/>
          <p:nvPr/>
        </p:nvSpPr>
        <p:spPr>
          <a:xfrm>
            <a:off x="1643042" y="357166"/>
            <a:ext cx="5715040" cy="914400"/>
          </a:xfrm>
          <a:prstGeom prst="roundRect">
            <a:avLst/>
          </a:prstGeom>
          <a:solidFill>
            <a:schemeClr val="bg1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Definição de Enfermagem</a:t>
            </a:r>
            <a:endParaRPr lang="es-ES" sz="3600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iajes">
  <a:themeElements>
    <a:clrScheme name="Escala de grises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Viaj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Viajes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113</TotalTime>
  <Words>1062</Words>
  <Application>Microsoft Office PowerPoint</Application>
  <PresentationFormat>Presentación en pantalla (4:3)</PresentationFormat>
  <Paragraphs>48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Viajes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nairis</dc:creator>
  <cp:lastModifiedBy>nairis</cp:lastModifiedBy>
  <cp:revision>13</cp:revision>
  <dcterms:created xsi:type="dcterms:W3CDTF">2015-05-07T17:58:45Z</dcterms:created>
  <dcterms:modified xsi:type="dcterms:W3CDTF">2015-05-07T19:58:56Z</dcterms:modified>
</cp:coreProperties>
</file>