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2" d="100"/>
          <a:sy n="62" d="100"/>
        </p:scale>
        <p:origin x="-931" y="1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E2A972-CD2E-4A43-9216-B57A80F1DE0B}" type="datetimeFigureOut">
              <a:rPr lang="es-ES" smtClean="0"/>
              <a:pPr/>
              <a:t>19/09/2015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3FDF1-3226-47B2-AEB0-111BB0FC84C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3FDF1-3226-47B2-AEB0-111BB0FC84CF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3FDF1-3226-47B2-AEB0-111BB0FC84CF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8C23D-7D21-4909-8744-FD3B6D6D4A00}" type="datetimeFigureOut">
              <a:rPr lang="es-ES" smtClean="0"/>
              <a:pPr/>
              <a:t>19/09/2015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B1A2-B69D-426F-912D-5967B0A9F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8C23D-7D21-4909-8744-FD3B6D6D4A00}" type="datetimeFigureOut">
              <a:rPr lang="es-ES" smtClean="0"/>
              <a:pPr/>
              <a:t>19/09/2015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B1A2-B69D-426F-912D-5967B0A9F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8C23D-7D21-4909-8744-FD3B6D6D4A00}" type="datetimeFigureOut">
              <a:rPr lang="es-ES" smtClean="0"/>
              <a:pPr/>
              <a:t>19/09/2015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B1A2-B69D-426F-912D-5967B0A9F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8C23D-7D21-4909-8744-FD3B6D6D4A00}" type="datetimeFigureOut">
              <a:rPr lang="es-ES" smtClean="0"/>
              <a:pPr/>
              <a:t>19/09/2015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B1A2-B69D-426F-912D-5967B0A9F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8C23D-7D21-4909-8744-FD3B6D6D4A00}" type="datetimeFigureOut">
              <a:rPr lang="es-ES" smtClean="0"/>
              <a:pPr/>
              <a:t>19/09/2015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B1A2-B69D-426F-912D-5967B0A9F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8C23D-7D21-4909-8744-FD3B6D6D4A00}" type="datetimeFigureOut">
              <a:rPr lang="es-ES" smtClean="0"/>
              <a:pPr/>
              <a:t>19/09/2015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B1A2-B69D-426F-912D-5967B0A9F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8C23D-7D21-4909-8744-FD3B6D6D4A00}" type="datetimeFigureOut">
              <a:rPr lang="es-ES" smtClean="0"/>
              <a:pPr/>
              <a:t>19/09/2015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B1A2-B69D-426F-912D-5967B0A9F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8C23D-7D21-4909-8744-FD3B6D6D4A00}" type="datetimeFigureOut">
              <a:rPr lang="es-ES" smtClean="0"/>
              <a:pPr/>
              <a:t>19/09/2015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B1A2-B69D-426F-912D-5967B0A9F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8C23D-7D21-4909-8744-FD3B6D6D4A00}" type="datetimeFigureOut">
              <a:rPr lang="es-ES" smtClean="0"/>
              <a:pPr/>
              <a:t>19/09/2015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B1A2-B69D-426F-912D-5967B0A9F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8C23D-7D21-4909-8744-FD3B6D6D4A00}" type="datetimeFigureOut">
              <a:rPr lang="es-ES" smtClean="0"/>
              <a:pPr/>
              <a:t>19/09/2015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B1A2-B69D-426F-912D-5967B0A9F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8C23D-7D21-4909-8744-FD3B6D6D4A00}" type="datetimeFigureOut">
              <a:rPr lang="es-ES" smtClean="0"/>
              <a:pPr/>
              <a:t>19/09/2015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B1A2-B69D-426F-912D-5967B0A9F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8C23D-7D21-4909-8744-FD3B6D6D4A00}" type="datetimeFigureOut">
              <a:rPr lang="es-ES" smtClean="0"/>
              <a:pPr/>
              <a:t>19/09/2015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7B1A2-B69D-426F-912D-5967B0A9F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85720" y="214290"/>
            <a:ext cx="808747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000" b="1" dirty="0" smtClean="0">
                <a:latin typeface="Arial" pitchFamily="34" charset="0"/>
                <a:cs typeface="Arial" pitchFamily="34" charset="0"/>
              </a:rPr>
              <a:t>Introdução à Enfermagem</a:t>
            </a:r>
            <a:endParaRPr lang="es-ES" sz="5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4282" y="928670"/>
            <a:ext cx="892971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3100" b="1" dirty="0" smtClean="0">
                <a:latin typeface="Arial" pitchFamily="34" charset="0"/>
                <a:cs typeface="Arial" pitchFamily="34" charset="0"/>
              </a:rPr>
              <a:t>Tema</a:t>
            </a:r>
            <a:r>
              <a:rPr lang="pt-PT" sz="3100" dirty="0" smtClean="0">
                <a:latin typeface="Arial" pitchFamily="34" charset="0"/>
                <a:cs typeface="Arial" pitchFamily="34" charset="0"/>
              </a:rPr>
              <a:t>:  Lavagem das mãos.</a:t>
            </a:r>
          </a:p>
          <a:p>
            <a:pPr algn="just"/>
            <a:r>
              <a:rPr lang="pt-PT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Sumário</a:t>
            </a:r>
            <a:r>
              <a:rPr lang="pt-PT" sz="31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100" dirty="0" smtClean="0">
                <a:latin typeface="Arial" pitchFamily="34" charset="0"/>
                <a:cs typeface="Arial" pitchFamily="34" charset="0"/>
              </a:rPr>
              <a:t>Desinfecção 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mecânica e química. Métodos e 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meios 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para obtê-la.  </a:t>
            </a:r>
            <a:endParaRPr lang="pt-BR" sz="31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100" dirty="0" smtClean="0">
                <a:latin typeface="Arial" pitchFamily="34" charset="0"/>
                <a:cs typeface="Arial" pitchFamily="34" charset="0"/>
              </a:rPr>
              <a:t>Manejo 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de materiais para a prevenção e controle das enfermidades. </a:t>
            </a:r>
            <a:endParaRPr lang="pt-BR" sz="31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3100" dirty="0" smtClean="0">
                <a:latin typeface="Arial" pitchFamily="34" charset="0"/>
                <a:cs typeface="Arial" pitchFamily="34" charset="0"/>
              </a:rPr>
              <a:t>Medidas gerais </a:t>
            </a:r>
            <a:r>
              <a:rPr lang="pt-BR" sz="3100" dirty="0">
                <a:latin typeface="Arial" pitchFamily="34" charset="0"/>
                <a:cs typeface="Arial" pitchFamily="34" charset="0"/>
              </a:rPr>
              <a:t>e pessoais</a:t>
            </a:r>
            <a:r>
              <a:rPr lang="pt-BR" sz="31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100" dirty="0" smtClean="0">
                <a:latin typeface="Arial" pitchFamily="34" charset="0"/>
                <a:cs typeface="Arial" pitchFamily="34" charset="0"/>
              </a:rPr>
              <a:t>Lavagem das mãos. Conceito. Objetivos. Classificação. Precauções. Princípios. equipamentos e técnicas.</a:t>
            </a:r>
          </a:p>
          <a:p>
            <a:pPr algn="just">
              <a:buFont typeface="Wingdings" pitchFamily="2" charset="2"/>
              <a:buChar char="§"/>
            </a:pPr>
            <a:r>
              <a:rPr lang="pt-BR" sz="3100" dirty="0" smtClean="0">
                <a:latin typeface="Arial" pitchFamily="34" charset="0"/>
                <a:cs typeface="Arial" pitchFamily="34" charset="0"/>
              </a:rPr>
              <a:t>Colocação de luvas. Objetivos. Equipamento e técnica.</a:t>
            </a:r>
            <a:endParaRPr lang="es-ES" sz="31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1428736"/>
            <a:ext cx="89297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" pitchFamily="34" charset="0"/>
                <a:cs typeface="Arial" pitchFamily="34" charset="0"/>
              </a:rPr>
              <a:t>É a eliminação ou inibição mediante agentes físicos ou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químicos,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de agentes biológicos infectantes que estão presentes no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material;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esta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realiza-se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, quando proceder, em todo material poluído com estes agentes, antes da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limpeza, etc. Seu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objetivo final é não disseminar a contaminação. 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1857356" y="214290"/>
            <a:ext cx="5572164" cy="71438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Descontaminação </a:t>
            </a:r>
            <a:endParaRPr lang="es-E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3801616" y="1000108"/>
            <a:ext cx="1556202" cy="357190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71438" y="4418966"/>
            <a:ext cx="89297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2400" dirty="0">
                <a:latin typeface="Arial" pitchFamily="34" charset="0"/>
                <a:cs typeface="Arial" pitchFamily="34" charset="0"/>
              </a:rPr>
              <a:t>Desinfetante físico de alto nível (manobra </a:t>
            </a:r>
            <a:r>
              <a:rPr lang="pt-BR" sz="2400" dirty="0" err="1">
                <a:latin typeface="Arial" pitchFamily="34" charset="0"/>
                <a:cs typeface="Arial" pitchFamily="34" charset="0"/>
              </a:rPr>
              <a:t>semicrítica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): Vapor a baixa temperatura.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Pasteurização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: de 75 a 80 graus.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Desinfetante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físico de nível intermédio: água em ebulição, filtros sem membrana e radiações ultravioletas.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1857356" y="3357562"/>
            <a:ext cx="5286412" cy="71438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Desinfetantes. Tipos. </a:t>
            </a:r>
            <a:endParaRPr lang="es-E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Flecha abajo"/>
          <p:cNvSpPr/>
          <p:nvPr/>
        </p:nvSpPr>
        <p:spPr>
          <a:xfrm>
            <a:off x="3801616" y="4143380"/>
            <a:ext cx="1556202" cy="357190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8" y="71414"/>
            <a:ext cx="8929718" cy="681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2300" b="1" dirty="0">
                <a:latin typeface="Arial" pitchFamily="34" charset="0"/>
                <a:cs typeface="Arial" pitchFamily="34" charset="0"/>
              </a:rPr>
              <a:t>Desinfetantes químicos de alto nível: </a:t>
            </a:r>
            <a:endParaRPr lang="pt-BR" sz="23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300" dirty="0" smtClean="0">
                <a:latin typeface="Arial" pitchFamily="34" charset="0"/>
                <a:cs typeface="Arial" pitchFamily="34" charset="0"/>
              </a:rPr>
              <a:t>a) </a:t>
            </a:r>
            <a:r>
              <a:rPr lang="pt-BR" sz="2300" dirty="0" err="1" smtClean="0">
                <a:latin typeface="Arial" pitchFamily="34" charset="0"/>
                <a:cs typeface="Arial" pitchFamily="34" charset="0"/>
              </a:rPr>
              <a:t>Glutaraldeído</a:t>
            </a:r>
            <a:r>
              <a:rPr lang="pt-BR" sz="2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300" dirty="0">
                <a:latin typeface="Arial" pitchFamily="34" charset="0"/>
                <a:cs typeface="Arial" pitchFamily="34" charset="0"/>
              </a:rPr>
              <a:t>2</a:t>
            </a:r>
            <a:r>
              <a:rPr lang="pt-BR" sz="2300" dirty="0" smtClean="0">
                <a:latin typeface="Arial" pitchFamily="34" charset="0"/>
                <a:cs typeface="Arial" pitchFamily="34" charset="0"/>
              </a:rPr>
              <a:t>%.</a:t>
            </a:r>
          </a:p>
          <a:p>
            <a:pPr algn="just"/>
            <a:r>
              <a:rPr lang="pt-BR" sz="2300" dirty="0" smtClean="0">
                <a:latin typeface="Arial" pitchFamily="34" charset="0"/>
                <a:cs typeface="Arial" pitchFamily="34" charset="0"/>
              </a:rPr>
              <a:t>b) Formaldeído </a:t>
            </a:r>
            <a:r>
              <a:rPr lang="pt-BR" sz="2300" dirty="0">
                <a:latin typeface="Arial" pitchFamily="34" charset="0"/>
                <a:cs typeface="Arial" pitchFamily="34" charset="0"/>
              </a:rPr>
              <a:t>4</a:t>
            </a:r>
            <a:r>
              <a:rPr lang="pt-BR" sz="2300" dirty="0" smtClean="0">
                <a:latin typeface="Arial" pitchFamily="34" charset="0"/>
                <a:cs typeface="Arial" pitchFamily="34" charset="0"/>
              </a:rPr>
              <a:t>%.</a:t>
            </a:r>
          </a:p>
          <a:p>
            <a:pPr algn="just"/>
            <a:r>
              <a:rPr lang="pt-BR" sz="2300" dirty="0" smtClean="0">
                <a:latin typeface="Arial" pitchFamily="34" charset="0"/>
                <a:cs typeface="Arial" pitchFamily="34" charset="0"/>
              </a:rPr>
              <a:t>c) Formaldeído </a:t>
            </a:r>
            <a:r>
              <a:rPr lang="pt-BR" sz="2300" dirty="0">
                <a:latin typeface="Arial" pitchFamily="34" charset="0"/>
                <a:cs typeface="Arial" pitchFamily="34" charset="0"/>
              </a:rPr>
              <a:t>solução </a:t>
            </a:r>
            <a:r>
              <a:rPr lang="pt-BR" sz="2300" dirty="0" smtClean="0">
                <a:latin typeface="Arial" pitchFamily="34" charset="0"/>
                <a:cs typeface="Arial" pitchFamily="34" charset="0"/>
              </a:rPr>
              <a:t>alcoólica </a:t>
            </a:r>
            <a:r>
              <a:rPr lang="pt-BR" sz="2300" dirty="0">
                <a:latin typeface="Arial" pitchFamily="34" charset="0"/>
                <a:cs typeface="Arial" pitchFamily="34" charset="0"/>
              </a:rPr>
              <a:t>8</a:t>
            </a:r>
            <a:r>
              <a:rPr lang="pt-BR" sz="2300" dirty="0" smtClean="0">
                <a:latin typeface="Arial" pitchFamily="34" charset="0"/>
                <a:cs typeface="Arial" pitchFamily="34" charset="0"/>
              </a:rPr>
              <a:t>%.</a:t>
            </a:r>
          </a:p>
          <a:p>
            <a:pPr algn="just"/>
            <a:r>
              <a:rPr lang="pt-BR" sz="2300" dirty="0" smtClean="0">
                <a:latin typeface="Arial" pitchFamily="34" charset="0"/>
                <a:cs typeface="Arial" pitchFamily="34" charset="0"/>
              </a:rPr>
              <a:t>d) Peróxido </a:t>
            </a:r>
            <a:r>
              <a:rPr lang="pt-BR" sz="2300" dirty="0">
                <a:latin typeface="Arial" pitchFamily="34" charset="0"/>
                <a:cs typeface="Arial" pitchFamily="34" charset="0"/>
              </a:rPr>
              <a:t>de hidrogênio 6-7,5</a:t>
            </a:r>
            <a:r>
              <a:rPr lang="pt-BR" sz="2300" dirty="0" smtClean="0">
                <a:latin typeface="Arial" pitchFamily="34" charset="0"/>
                <a:cs typeface="Arial" pitchFamily="34" charset="0"/>
              </a:rPr>
              <a:t>%.</a:t>
            </a:r>
          </a:p>
          <a:p>
            <a:pPr algn="just"/>
            <a:r>
              <a:rPr lang="pt-BR" sz="2300" dirty="0" smtClean="0">
                <a:latin typeface="Arial" pitchFamily="34" charset="0"/>
                <a:cs typeface="Arial" pitchFamily="34" charset="0"/>
              </a:rPr>
              <a:t>e) </a:t>
            </a:r>
            <a:r>
              <a:rPr lang="pt-BR" sz="2300" dirty="0">
                <a:latin typeface="Arial" pitchFamily="34" charset="0"/>
                <a:cs typeface="Arial" pitchFamily="34" charset="0"/>
              </a:rPr>
              <a:t>Hipoclorito de </a:t>
            </a:r>
            <a:r>
              <a:rPr lang="pt-BR" sz="2300" dirty="0" smtClean="0">
                <a:latin typeface="Arial" pitchFamily="34" charset="0"/>
                <a:cs typeface="Arial" pitchFamily="34" charset="0"/>
              </a:rPr>
              <a:t>sódio.</a:t>
            </a:r>
          </a:p>
          <a:p>
            <a:pPr algn="just"/>
            <a:r>
              <a:rPr lang="pt-BR" sz="2300" dirty="0" smtClean="0">
                <a:latin typeface="Arial" pitchFamily="34" charset="0"/>
                <a:cs typeface="Arial" pitchFamily="34" charset="0"/>
              </a:rPr>
              <a:t>f) Formaldeído </a:t>
            </a:r>
            <a:r>
              <a:rPr lang="pt-BR" sz="2300" dirty="0">
                <a:latin typeface="Arial" pitchFamily="34" charset="0"/>
                <a:cs typeface="Arial" pitchFamily="34" charset="0"/>
              </a:rPr>
              <a:t>gasoso</a:t>
            </a:r>
            <a:r>
              <a:rPr lang="pt-BR" sz="23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3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300" b="1" dirty="0">
                <a:latin typeface="Arial" pitchFamily="34" charset="0"/>
                <a:cs typeface="Arial" pitchFamily="34" charset="0"/>
              </a:rPr>
              <a:t>Desinfetantes químicos de nível intermédio: </a:t>
            </a:r>
            <a:endParaRPr lang="pt-BR" sz="23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AutoNum type="alphaLcParenR"/>
            </a:pPr>
            <a:r>
              <a:rPr lang="pt-BR" sz="2300" dirty="0" smtClean="0">
                <a:latin typeface="Arial" pitchFamily="34" charset="0"/>
                <a:cs typeface="Arial" pitchFamily="34" charset="0"/>
              </a:rPr>
              <a:t>Álcool </a:t>
            </a:r>
            <a:r>
              <a:rPr lang="pt-BR" sz="2300" dirty="0">
                <a:latin typeface="Arial" pitchFamily="34" charset="0"/>
                <a:cs typeface="Arial" pitchFamily="34" charset="0"/>
              </a:rPr>
              <a:t>etílico a 76%. </a:t>
            </a:r>
            <a:endParaRPr lang="pt-BR" sz="2300" dirty="0" smtClean="0">
              <a:latin typeface="Arial" pitchFamily="34" charset="0"/>
              <a:cs typeface="Arial" pitchFamily="34" charset="0"/>
            </a:endParaRPr>
          </a:p>
          <a:p>
            <a:pPr algn="just">
              <a:buAutoNum type="alphaLcParenR"/>
            </a:pPr>
            <a:r>
              <a:rPr lang="pt-BR" sz="2300" dirty="0" smtClean="0">
                <a:latin typeface="Arial" pitchFamily="34" charset="0"/>
                <a:cs typeface="Arial" pitchFamily="34" charset="0"/>
              </a:rPr>
              <a:t>Hipoclorito </a:t>
            </a:r>
            <a:r>
              <a:rPr lang="pt-BR" sz="2300" dirty="0">
                <a:latin typeface="Arial" pitchFamily="34" charset="0"/>
                <a:cs typeface="Arial" pitchFamily="34" charset="0"/>
              </a:rPr>
              <a:t>de sódio ou derivados do Cloro. </a:t>
            </a:r>
            <a:endParaRPr lang="pt-BR" sz="2300" dirty="0" smtClean="0">
              <a:latin typeface="Arial" pitchFamily="34" charset="0"/>
              <a:cs typeface="Arial" pitchFamily="34" charset="0"/>
            </a:endParaRPr>
          </a:p>
          <a:p>
            <a:pPr algn="just">
              <a:buAutoNum type="alphaLcParenR"/>
            </a:pPr>
            <a:r>
              <a:rPr lang="pt-BR" sz="2300" dirty="0" smtClean="0">
                <a:latin typeface="Arial" pitchFamily="34" charset="0"/>
                <a:cs typeface="Arial" pitchFamily="34" charset="0"/>
              </a:rPr>
              <a:t>Compostos </a:t>
            </a:r>
            <a:r>
              <a:rPr lang="pt-BR" sz="2300" dirty="0">
                <a:latin typeface="Arial" pitchFamily="34" charset="0"/>
                <a:cs typeface="Arial" pitchFamily="34" charset="0"/>
              </a:rPr>
              <a:t>fenólicos ou cresol 50%. </a:t>
            </a:r>
            <a:endParaRPr lang="pt-BR" sz="23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3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300" b="1" dirty="0" smtClean="0">
                <a:latin typeface="Arial" pitchFamily="34" charset="0"/>
                <a:cs typeface="Arial" pitchFamily="34" charset="0"/>
              </a:rPr>
              <a:t>Desinfetantes </a:t>
            </a:r>
            <a:r>
              <a:rPr lang="pt-BR" sz="2300" b="1" dirty="0">
                <a:latin typeface="Arial" pitchFamily="34" charset="0"/>
                <a:cs typeface="Arial" pitchFamily="34" charset="0"/>
              </a:rPr>
              <a:t>químicos </a:t>
            </a:r>
            <a:r>
              <a:rPr lang="pt-BR" sz="2300" b="1" dirty="0" smtClean="0">
                <a:latin typeface="Arial" pitchFamily="34" charset="0"/>
                <a:cs typeface="Arial" pitchFamily="34" charset="0"/>
              </a:rPr>
              <a:t>de nível baixo: </a:t>
            </a:r>
          </a:p>
          <a:p>
            <a:pPr algn="just">
              <a:buAutoNum type="alphaLcParenR"/>
            </a:pPr>
            <a:r>
              <a:rPr lang="pt-BR" sz="2300" dirty="0" smtClean="0">
                <a:latin typeface="Arial" pitchFamily="34" charset="0"/>
                <a:cs typeface="Arial" pitchFamily="34" charset="0"/>
              </a:rPr>
              <a:t>Álcool </a:t>
            </a:r>
            <a:r>
              <a:rPr lang="pt-BR" sz="2300" dirty="0">
                <a:latin typeface="Arial" pitchFamily="34" charset="0"/>
                <a:cs typeface="Arial" pitchFamily="34" charset="0"/>
              </a:rPr>
              <a:t>etílico a 76%. </a:t>
            </a:r>
            <a:endParaRPr lang="pt-BR" sz="2300" dirty="0" smtClean="0">
              <a:latin typeface="Arial" pitchFamily="34" charset="0"/>
              <a:cs typeface="Arial" pitchFamily="34" charset="0"/>
            </a:endParaRPr>
          </a:p>
          <a:p>
            <a:pPr algn="just">
              <a:buAutoNum type="alphaLcParenR"/>
            </a:pPr>
            <a:r>
              <a:rPr lang="pt-BR" sz="2300" dirty="0" smtClean="0">
                <a:latin typeface="Arial" pitchFamily="34" charset="0"/>
                <a:cs typeface="Arial" pitchFamily="34" charset="0"/>
              </a:rPr>
              <a:t>Derivados </a:t>
            </a:r>
            <a:r>
              <a:rPr lang="pt-BR" sz="2300" dirty="0">
                <a:latin typeface="Arial" pitchFamily="34" charset="0"/>
                <a:cs typeface="Arial" pitchFamily="34" charset="0"/>
              </a:rPr>
              <a:t>do cloro. </a:t>
            </a:r>
            <a:endParaRPr lang="pt-BR" sz="2300" dirty="0" smtClean="0">
              <a:latin typeface="Arial" pitchFamily="34" charset="0"/>
              <a:cs typeface="Arial" pitchFamily="34" charset="0"/>
            </a:endParaRPr>
          </a:p>
          <a:p>
            <a:pPr algn="just">
              <a:buAutoNum type="alphaLcParenR"/>
            </a:pPr>
            <a:r>
              <a:rPr lang="pt-BR" sz="2300" dirty="0" smtClean="0">
                <a:latin typeface="Arial" pitchFamily="34" charset="0"/>
                <a:cs typeface="Arial" pitchFamily="34" charset="0"/>
              </a:rPr>
              <a:t>Derivados </a:t>
            </a:r>
            <a:r>
              <a:rPr lang="pt-BR" sz="2300" dirty="0">
                <a:latin typeface="Arial" pitchFamily="34" charset="0"/>
                <a:cs typeface="Arial" pitchFamily="34" charset="0"/>
              </a:rPr>
              <a:t>fenólicos até 2%. </a:t>
            </a:r>
            <a:endParaRPr lang="pt-BR" sz="2300" dirty="0" smtClean="0">
              <a:latin typeface="Arial" pitchFamily="34" charset="0"/>
              <a:cs typeface="Arial" pitchFamily="34" charset="0"/>
            </a:endParaRPr>
          </a:p>
          <a:p>
            <a:pPr algn="just">
              <a:buAutoNum type="alphaLcParenR"/>
            </a:pPr>
            <a:r>
              <a:rPr lang="pt-BR" sz="2300" dirty="0" smtClean="0">
                <a:latin typeface="Arial" pitchFamily="34" charset="0"/>
                <a:cs typeface="Arial" pitchFamily="34" charset="0"/>
              </a:rPr>
              <a:t>Amônios </a:t>
            </a:r>
            <a:r>
              <a:rPr lang="pt-BR" sz="2300" dirty="0">
                <a:latin typeface="Arial" pitchFamily="34" charset="0"/>
                <a:cs typeface="Arial" pitchFamily="34" charset="0"/>
              </a:rPr>
              <a:t>quaternários. </a:t>
            </a:r>
            <a:endParaRPr lang="pt-BR" sz="2300" dirty="0" smtClean="0">
              <a:latin typeface="Arial" pitchFamily="34" charset="0"/>
              <a:cs typeface="Arial" pitchFamily="34" charset="0"/>
            </a:endParaRPr>
          </a:p>
          <a:p>
            <a:pPr algn="just">
              <a:buAutoNum type="alphaLcParenR"/>
            </a:pPr>
            <a:r>
              <a:rPr lang="pt-BR" sz="2300" dirty="0" smtClean="0">
                <a:latin typeface="Arial" pitchFamily="34" charset="0"/>
                <a:cs typeface="Arial" pitchFamily="34" charset="0"/>
              </a:rPr>
              <a:t>Solução </a:t>
            </a:r>
            <a:r>
              <a:rPr lang="pt-BR" sz="2300" dirty="0">
                <a:latin typeface="Arial" pitchFamily="34" charset="0"/>
                <a:cs typeface="Arial" pitchFamily="34" charset="0"/>
              </a:rPr>
              <a:t>aquosa ou </a:t>
            </a:r>
            <a:r>
              <a:rPr lang="pt-BR" sz="2300" dirty="0" err="1" smtClean="0">
                <a:latin typeface="Arial" pitchFamily="34" charset="0"/>
                <a:cs typeface="Arial" pitchFamily="34" charset="0"/>
              </a:rPr>
              <a:t>hidro-alcoólica</a:t>
            </a:r>
            <a:r>
              <a:rPr lang="pt-BR" sz="2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300" dirty="0">
                <a:latin typeface="Arial" pitchFamily="34" charset="0"/>
                <a:cs typeface="Arial" pitchFamily="34" charset="0"/>
              </a:rPr>
              <a:t>de 0,1 aos 10%.</a:t>
            </a:r>
            <a:endParaRPr lang="es-ES" sz="23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1857356" y="71414"/>
            <a:ext cx="5286412" cy="71438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Desinfecção</a:t>
            </a:r>
            <a:r>
              <a:rPr lang="es-E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do </a:t>
            </a:r>
            <a:r>
              <a:rPr lang="es-ES" sz="3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</a:t>
            </a:r>
            <a:r>
              <a:rPr lang="pt-PT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Flecha abajo"/>
          <p:cNvSpPr/>
          <p:nvPr/>
        </p:nvSpPr>
        <p:spPr>
          <a:xfrm>
            <a:off x="3801616" y="857232"/>
            <a:ext cx="1556202" cy="357190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71406" y="1142984"/>
            <a:ext cx="90011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Utilizadas unicamente em zonas climatizadas, embora não se recomendam, de ser possível, aplicar em ordem de prioridade: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Propilenglicol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 Se pode utilizar o local imediatamente de utilizado.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Ácido Láctico (para fungos) : produto tóxico e se deve esperar 1 hora para utilizar o local.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Gases de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formaldehído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2786050" y="3788166"/>
            <a:ext cx="3357586" cy="71438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Anti-sépticos</a:t>
            </a:r>
            <a:r>
              <a:rPr lang="pt-PT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Flecha abajo"/>
          <p:cNvSpPr/>
          <p:nvPr/>
        </p:nvSpPr>
        <p:spPr>
          <a:xfrm>
            <a:off x="3801616" y="4573984"/>
            <a:ext cx="1556202" cy="357190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0" y="4931174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Mãos do pessoal:</a:t>
            </a:r>
          </a:p>
          <a:p>
            <a:pPr algn="just"/>
            <a:r>
              <a:rPr lang="pt-BR" sz="2400" u="sng" dirty="0" smtClean="0">
                <a:latin typeface="Arial" pitchFamily="34" charset="0"/>
                <a:cs typeface="Arial" pitchFamily="34" charset="0"/>
              </a:rPr>
              <a:t>Manobras críticas e </a:t>
            </a:r>
            <a:r>
              <a:rPr lang="pt-BR" sz="2400" u="sng" dirty="0" err="1" smtClean="0">
                <a:latin typeface="Arial" pitchFamily="34" charset="0"/>
                <a:cs typeface="Arial" pitchFamily="34" charset="0"/>
              </a:rPr>
              <a:t>semicríticas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Clorexidina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ao 4%.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Iodo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povidona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 7,5-10% com 0,75 ao 1% de iodo livre. 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71414"/>
            <a:ext cx="90725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Clorexidina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ao 0,5% em álcool etílico ao 76%.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Iodo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povidona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7,5-10% com 0,75-1% de iodo livre em solução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hidro-alcoólica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Álcool iodado 0,5% com 1% de glicerol.</a:t>
            </a:r>
            <a:endParaRPr lang="es-ES" sz="2400" dirty="0"/>
          </a:p>
        </p:txBody>
      </p:sp>
      <p:sp>
        <p:nvSpPr>
          <p:cNvPr id="3" name="2 Rectángulo"/>
          <p:cNvSpPr/>
          <p:nvPr/>
        </p:nvSpPr>
        <p:spPr>
          <a:xfrm>
            <a:off x="0" y="1571612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u="sng" dirty="0" smtClean="0">
                <a:latin typeface="Arial" pitchFamily="34" charset="0"/>
                <a:cs typeface="Arial" pitchFamily="34" charset="0"/>
              </a:rPr>
              <a:t>Manobras não críticas e gerais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suficente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a limpeza, e de existir risco se pode utilizar a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cloramina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T  e derivados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halogenados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, além de álcool etílico.</a:t>
            </a:r>
          </a:p>
          <a:p>
            <a:pPr algn="just"/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Pele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Para manobras críticas: </a:t>
            </a: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Igual ao das mãos do pessoal.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Para punções intramusculares ou pele:</a:t>
            </a: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Álcool etílico de 76-97%.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Mucosas e cavidades: </a:t>
            </a:r>
          </a:p>
          <a:p>
            <a:pPr algn="just"/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Clorexidina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Iodo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povidona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Água iodada 0,01%.</a:t>
            </a: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Solução DAKIN (hipoclorito): instável e tóxica.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128586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Resistência aos agentes biológicos.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Inespecificidade de ação dos agentes esterilizantes e a especificidade dos anti-sépticos desinfetantes.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Interferência da ação desejada.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O tempo de ação requerido.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O tipo, forma, tamanho e qualidade do material que se deve tratar.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Lugar e tempo de contato do material tratado com o paciente.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428596" y="71414"/>
            <a:ext cx="8215370" cy="71438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Princípios para o uso de agentes esterilizantes</a:t>
            </a:r>
            <a:endParaRPr lang="es-ES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3381021" y="857232"/>
            <a:ext cx="2418422" cy="357190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8" y="1285860"/>
            <a:ext cx="90725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 smtClean="0">
                <a:latin typeface="Arial" pitchFamily="34" charset="0"/>
                <a:cs typeface="Arial" pitchFamily="34" charset="0"/>
              </a:rPr>
              <a:t>Conceito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É a medida que se toma para eliminar a maior quantidade possível de sujeiras das mãos. </a:t>
            </a:r>
          </a:p>
          <a:p>
            <a:pPr algn="just"/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b="1" dirty="0" smtClean="0">
                <a:latin typeface="Arial" pitchFamily="34" charset="0"/>
                <a:cs typeface="Arial" pitchFamily="34" charset="0"/>
              </a:rPr>
              <a:t>Objetivo:</a:t>
            </a: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 Arrastar sujeiras. </a:t>
            </a:r>
          </a:p>
        </p:txBody>
      </p:sp>
      <p:sp>
        <p:nvSpPr>
          <p:cNvPr id="3" name="2 Rectángulo redondeado"/>
          <p:cNvSpPr/>
          <p:nvPr/>
        </p:nvSpPr>
        <p:spPr>
          <a:xfrm>
            <a:off x="2357422" y="71414"/>
            <a:ext cx="4357718" cy="71438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Lavagem das mãos</a:t>
            </a:r>
            <a:endParaRPr lang="es-ES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3714744" y="857232"/>
            <a:ext cx="1833921" cy="357190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71406" y="4800439"/>
            <a:ext cx="90011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Lavagem social.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Lavagem higiênico ou médico.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Lavagem cirúrgico.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2643174" y="3571876"/>
            <a:ext cx="3929090" cy="71438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Classificação </a:t>
            </a:r>
            <a:endParaRPr lang="es-ES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Flecha abajo"/>
          <p:cNvSpPr/>
          <p:nvPr/>
        </p:nvSpPr>
        <p:spPr>
          <a:xfrm>
            <a:off x="3714744" y="4371811"/>
            <a:ext cx="1833921" cy="357190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8" y="928670"/>
            <a:ext cx="89297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É a limpeza mecânica das mãos com água e sabão convencional, que elimina todo tipo de sujeira visível.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Empregará-se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sempre que perceberem as mãos sujas, antes e depois do contato com o paciente em procederes não invasivos e sem risco. </a:t>
            </a:r>
          </a:p>
          <a:p>
            <a:pPr algn="just">
              <a:buFont typeface="Wingdings" pitchFamily="2" charset="2"/>
              <a:buChar char="q"/>
            </a:pPr>
            <a:r>
              <a:rPr lang="pt-BR" sz="2400" b="1" u="sng" dirty="0" smtClean="0">
                <a:latin typeface="Arial" pitchFamily="34" charset="0"/>
                <a:cs typeface="Arial" pitchFamily="34" charset="0"/>
              </a:rPr>
              <a:t>Objetivo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 Arrastar sujeiras. 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1857356" y="71414"/>
            <a:ext cx="5143536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Lavagem social </a:t>
            </a:r>
            <a:endParaRPr lang="es-ES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3714744" y="714356"/>
            <a:ext cx="1833921" cy="285752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71406" y="3628629"/>
            <a:ext cx="90011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2400" b="1" u="sng" dirty="0" smtClean="0">
                <a:latin typeface="Arial" pitchFamily="34" charset="0"/>
                <a:cs typeface="Arial" pitchFamily="34" charset="0"/>
              </a:rPr>
              <a:t>Precauções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Evitar a acumulação de sujeiras e microorganismos.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Retirar objetos.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Manter unhas curtas.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Evitar a contaminação das mãos.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Enxaguar a chave ao finalizar o procedimento.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Utilizar para secagem das mãos um guardanapo, pano, ou papel para cada uma.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121442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400" b="1" u="sng" dirty="0" err="1" smtClean="0">
                <a:latin typeface="Arial" pitchFamily="34" charset="0"/>
                <a:cs typeface="Arial" pitchFamily="34" charset="0"/>
              </a:rPr>
              <a:t>Equipamentos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Agua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corrente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Sabão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 convencional.</a:t>
            </a:r>
          </a:p>
          <a:p>
            <a:pPr algn="just">
              <a:buFont typeface="Arial" pitchFamily="34" charset="0"/>
              <a:buChar char="•"/>
            </a:pP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Guardanapo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pano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ou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 papel.</a:t>
            </a:r>
          </a:p>
          <a:p>
            <a:pPr algn="just">
              <a:buFont typeface="Arial" pitchFamily="34" charset="0"/>
              <a:buChar char="•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Recipiente para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lixos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71438" y="71414"/>
            <a:ext cx="90725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Evitar o desperdício de água.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Fechar a chave durante o procedimento.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Evitar que se molhe o chão, as roupas ou tocar o lavatório.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71406" y="4192510"/>
            <a:ext cx="90011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É a limpeza mecânica das mãos com água e sabão convencional; devem esfregar-se energicamente, enxaguar-se com abundante água durante um minuto e depois da secagem utilizará uma solução anti-séptica.</a:t>
            </a:r>
          </a:p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Este tipo de lavagem de mãos se utiliza prévio das manobras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semicríticas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428596" y="3192378"/>
            <a:ext cx="8429684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Lavagem higiênico ou médico </a:t>
            </a:r>
            <a:endParaRPr lang="es-ES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Flecha abajo"/>
          <p:cNvSpPr/>
          <p:nvPr/>
        </p:nvSpPr>
        <p:spPr>
          <a:xfrm>
            <a:off x="3357554" y="3835320"/>
            <a:ext cx="2496170" cy="285752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1406" y="142852"/>
            <a:ext cx="9072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PT" sz="2400" b="1" u="sng" dirty="0" smtClean="0">
                <a:latin typeface="Arial" pitchFamily="34" charset="0"/>
                <a:cs typeface="Arial" pitchFamily="34" charset="0"/>
              </a:rPr>
              <a:t>Objetivos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PT" sz="2400" dirty="0" smtClean="0">
                <a:latin typeface="Arial" pitchFamily="34" charset="0"/>
                <a:cs typeface="Arial" pitchFamily="34" charset="0"/>
              </a:rPr>
              <a:t>Arrastrar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sujeiras.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Evitar infecções cruzadas.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Proteger o pessoal de saúde.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42876" y="2643182"/>
            <a:ext cx="89297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É a limpeza mecânica das mãos com água, sabão e escova.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Utiliza-se, além disso, solução anti-séptica depois da secagem.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Se procederá a realizar antes de qualquer manobra crítica.</a:t>
            </a:r>
          </a:p>
          <a:p>
            <a:pPr algn="just"/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BR" sz="2400" b="1" u="sng" dirty="0" smtClean="0">
                <a:latin typeface="Arial" pitchFamily="34" charset="0"/>
                <a:cs typeface="Arial" pitchFamily="34" charset="0"/>
              </a:rPr>
              <a:t>Objetivos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Contribuir à saúde e higiene mediante a eliminação das sujeiras, gordura e flora bacteriana residente e passageira.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Evitar infecções cruzadas.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1142976" y="1785926"/>
            <a:ext cx="7000924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Lavagem cirúrgico </a:t>
            </a:r>
            <a:endParaRPr lang="es-ES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Flecha abajo"/>
          <p:cNvSpPr/>
          <p:nvPr/>
        </p:nvSpPr>
        <p:spPr>
          <a:xfrm>
            <a:off x="3357554" y="2428868"/>
            <a:ext cx="2496170" cy="285752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22846"/>
            <a:ext cx="90725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Além das técnicas para a lavagem cirúrgico se devem adicionar as seguintes: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Utilizar pano, papel estéril ou guardanapo para a secagem (um para cada mão).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Manter as mãos para cima, uma vez concluído a lavagem. 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42844" y="2872318"/>
            <a:ext cx="9001156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2300" b="1" u="sng" dirty="0" smtClean="0">
                <a:latin typeface="Arial" pitchFamily="34" charset="0"/>
                <a:cs typeface="Arial" pitchFamily="34" charset="0"/>
              </a:rPr>
              <a:t>Luvas</a:t>
            </a:r>
            <a:r>
              <a:rPr lang="pt-BR" sz="23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/>
            <a:r>
              <a:rPr lang="pt-BR" sz="2300" dirty="0" smtClean="0">
                <a:latin typeface="Arial" pitchFamily="34" charset="0"/>
                <a:cs typeface="Arial" pitchFamily="34" charset="0"/>
              </a:rPr>
              <a:t>Capa de borracha ou plástica, adaptada à forma da mão. </a:t>
            </a:r>
          </a:p>
          <a:p>
            <a:pPr algn="just">
              <a:buFont typeface="Wingdings" pitchFamily="2" charset="2"/>
              <a:buChar char="q"/>
            </a:pPr>
            <a:r>
              <a:rPr lang="pt-BR" sz="2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300" b="1" u="sng" dirty="0" smtClean="0">
                <a:latin typeface="Arial" pitchFamily="34" charset="0"/>
                <a:cs typeface="Arial" pitchFamily="34" charset="0"/>
              </a:rPr>
              <a:t>Técnica de colocação de luvas</a:t>
            </a:r>
            <a:r>
              <a:rPr lang="pt-BR" sz="23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algn="just"/>
            <a:r>
              <a:rPr lang="pt-BR" sz="2300" dirty="0" smtClean="0">
                <a:latin typeface="Arial" pitchFamily="34" charset="0"/>
                <a:cs typeface="Arial" pitchFamily="34" charset="0"/>
              </a:rPr>
              <a:t>É o amparo das mãos mediante uma capa de borracha ou material plástico.</a:t>
            </a:r>
          </a:p>
          <a:p>
            <a:pPr algn="just">
              <a:buFont typeface="Wingdings" pitchFamily="2" charset="2"/>
              <a:buChar char="q"/>
            </a:pPr>
            <a:r>
              <a:rPr lang="pt-BR" sz="2300" b="1" u="sng" dirty="0" smtClean="0">
                <a:latin typeface="Arial" pitchFamily="34" charset="0"/>
                <a:cs typeface="Arial" pitchFamily="34" charset="0"/>
              </a:rPr>
              <a:t>Objetivos</a:t>
            </a:r>
            <a:r>
              <a:rPr lang="pt-BR" sz="23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BR" sz="2300" dirty="0" smtClean="0">
                <a:latin typeface="Arial" pitchFamily="34" charset="0"/>
                <a:cs typeface="Arial" pitchFamily="34" charset="0"/>
              </a:rPr>
              <a:t>Proteger ao paciente de microorganismos patogênicos.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300" dirty="0" smtClean="0">
                <a:latin typeface="Arial" pitchFamily="34" charset="0"/>
                <a:cs typeface="Arial" pitchFamily="34" charset="0"/>
              </a:rPr>
              <a:t>Utilizar um meio de amparo do pessoal de saúde na atenção ao paciente.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300" dirty="0" smtClean="0">
                <a:latin typeface="Arial" pitchFamily="34" charset="0"/>
                <a:cs typeface="Arial" pitchFamily="34" charset="0"/>
              </a:rPr>
              <a:t>Manter em um meio estéril a manipulação do instrumental, materiais e equipamentos </a:t>
            </a:r>
            <a:r>
              <a:rPr lang="pt-BR" sz="2300" dirty="0" err="1" smtClean="0">
                <a:latin typeface="Arial" pitchFamily="34" charset="0"/>
                <a:cs typeface="Arial" pitchFamily="34" charset="0"/>
              </a:rPr>
              <a:t>estérieis</a:t>
            </a:r>
            <a:r>
              <a:rPr lang="pt-BR" sz="23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2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1142976" y="1972284"/>
            <a:ext cx="7000924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Luvas. Técnicas de colocação </a:t>
            </a:r>
            <a:endParaRPr lang="es-ES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Flecha abajo"/>
          <p:cNvSpPr/>
          <p:nvPr/>
        </p:nvSpPr>
        <p:spPr>
          <a:xfrm>
            <a:off x="3357554" y="2615226"/>
            <a:ext cx="2496170" cy="285752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142852"/>
            <a:ext cx="90725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Precauções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Realizar a técnica da lavagem médico ou cirúrgico segundo o procedimento antes de colocá-los para evitar a contaminação dos mesmos.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 numeração das luvas deve corresponder-se com o tamanho das mãos.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Retirar ou colocar dobro luva ante a ruptura destes.</a:t>
            </a:r>
          </a:p>
          <a:p>
            <a:pPr algn="just"/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BR" sz="2400" b="1" u="sng" dirty="0" smtClean="0">
                <a:latin typeface="Arial" pitchFamily="34" charset="0"/>
                <a:cs typeface="Arial" pitchFamily="34" charset="0"/>
              </a:rPr>
              <a:t>Equipamentos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Cartucheira com luvas.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Sobre </a:t>
            </a:r>
            <a:r>
              <a:rPr lang="pt-BR" sz="2400" smtClean="0">
                <a:latin typeface="Arial" pitchFamily="34" charset="0"/>
                <a:cs typeface="Arial" pitchFamily="34" charset="0"/>
              </a:rPr>
              <a:t>com pó.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Material necessário para a lavagem de mãos.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71438" y="5643578"/>
            <a:ext cx="90725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 smtClean="0">
                <a:latin typeface="Arial" pitchFamily="34" charset="0"/>
                <a:cs typeface="Arial" pitchFamily="34" charset="0"/>
              </a:rPr>
              <a:t>Lava sempre tuas mãos antes y depois de realizar cada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procedimento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CUIDA TUA SAÚDE E DAS PESSOAS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1142976" y="4643446"/>
            <a:ext cx="7000924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RECOMENDAÇÃO GERAL</a:t>
            </a:r>
            <a:endParaRPr lang="es-ES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Flecha abajo"/>
          <p:cNvSpPr/>
          <p:nvPr/>
        </p:nvSpPr>
        <p:spPr>
          <a:xfrm>
            <a:off x="3357554" y="5286388"/>
            <a:ext cx="2496170" cy="285752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1029</Words>
  <Application>Microsoft Office PowerPoint</Application>
  <PresentationFormat>Presentación en pantalla (4:3)</PresentationFormat>
  <Paragraphs>136</Paragraphs>
  <Slides>12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nairis</dc:creator>
  <cp:lastModifiedBy>nairis</cp:lastModifiedBy>
  <cp:revision>47</cp:revision>
  <dcterms:created xsi:type="dcterms:W3CDTF">2015-06-27T11:09:45Z</dcterms:created>
  <dcterms:modified xsi:type="dcterms:W3CDTF">2015-09-19T20:21:36Z</dcterms:modified>
</cp:coreProperties>
</file>