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32CBB-40A6-44D5-A55F-431E423D27DD}" type="datetimeFigureOut">
              <a:rPr lang="es-ES" smtClean="0"/>
              <a:pPr/>
              <a:t>24/10/2015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824F5-34D1-4463-A7B3-B4A99E227F8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32CBB-40A6-44D5-A55F-431E423D27DD}" type="datetimeFigureOut">
              <a:rPr lang="es-ES" smtClean="0"/>
              <a:pPr/>
              <a:t>24/10/2015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824F5-34D1-4463-A7B3-B4A99E227F8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32CBB-40A6-44D5-A55F-431E423D27DD}" type="datetimeFigureOut">
              <a:rPr lang="es-ES" smtClean="0"/>
              <a:pPr/>
              <a:t>24/10/2015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824F5-34D1-4463-A7B3-B4A99E227F8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32CBB-40A6-44D5-A55F-431E423D27DD}" type="datetimeFigureOut">
              <a:rPr lang="es-ES" smtClean="0"/>
              <a:pPr/>
              <a:t>24/10/2015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824F5-34D1-4463-A7B3-B4A99E227F8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32CBB-40A6-44D5-A55F-431E423D27DD}" type="datetimeFigureOut">
              <a:rPr lang="es-ES" smtClean="0"/>
              <a:pPr/>
              <a:t>24/10/2015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824F5-34D1-4463-A7B3-B4A99E227F8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32CBB-40A6-44D5-A55F-431E423D27DD}" type="datetimeFigureOut">
              <a:rPr lang="es-ES" smtClean="0"/>
              <a:pPr/>
              <a:t>24/10/2015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824F5-34D1-4463-A7B3-B4A99E227F8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32CBB-40A6-44D5-A55F-431E423D27DD}" type="datetimeFigureOut">
              <a:rPr lang="es-ES" smtClean="0"/>
              <a:pPr/>
              <a:t>24/10/2015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824F5-34D1-4463-A7B3-B4A99E227F8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32CBB-40A6-44D5-A55F-431E423D27DD}" type="datetimeFigureOut">
              <a:rPr lang="es-ES" smtClean="0"/>
              <a:pPr/>
              <a:t>24/10/2015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824F5-34D1-4463-A7B3-B4A99E227F8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32CBB-40A6-44D5-A55F-431E423D27DD}" type="datetimeFigureOut">
              <a:rPr lang="es-ES" smtClean="0"/>
              <a:pPr/>
              <a:t>24/10/2015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824F5-34D1-4463-A7B3-B4A99E227F8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32CBB-40A6-44D5-A55F-431E423D27DD}" type="datetimeFigureOut">
              <a:rPr lang="es-ES" smtClean="0"/>
              <a:pPr/>
              <a:t>24/10/2015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824F5-34D1-4463-A7B3-B4A99E227F8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32CBB-40A6-44D5-A55F-431E423D27DD}" type="datetimeFigureOut">
              <a:rPr lang="es-ES" smtClean="0"/>
              <a:pPr/>
              <a:t>24/10/2015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824F5-34D1-4463-A7B3-B4A99E227F8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32CBB-40A6-44D5-A55F-431E423D27DD}" type="datetimeFigureOut">
              <a:rPr lang="es-ES" smtClean="0"/>
              <a:pPr/>
              <a:t>24/10/2015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1824F5-34D1-4463-A7B3-B4A99E227F8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2844" y="0"/>
            <a:ext cx="891782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5400" b="1" dirty="0" smtClean="0">
                <a:latin typeface="Arial" pitchFamily="34" charset="0"/>
                <a:cs typeface="Arial" pitchFamily="34" charset="0"/>
              </a:rPr>
              <a:t>Introdução à Enfermagem</a:t>
            </a:r>
            <a:endParaRPr lang="es-ES" sz="5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0" y="785794"/>
            <a:ext cx="6643702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3200" b="1" dirty="0" smtClean="0">
                <a:latin typeface="Arial" pitchFamily="34" charset="0"/>
                <a:cs typeface="Arial" pitchFamily="34" charset="0"/>
              </a:rPr>
              <a:t>Tema: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 Necessidades nutricionais.</a:t>
            </a:r>
          </a:p>
          <a:p>
            <a:pPr algn="just"/>
            <a:r>
              <a:rPr lang="pt-PT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Sumário:</a:t>
            </a:r>
            <a:r>
              <a:rPr lang="pt-P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 algn="just">
              <a:buFont typeface="Wingdings" pitchFamily="2" charset="2"/>
              <a:buChar char="§"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Necessidades nutricionais na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saúde,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requerimentos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energéticos e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fatores que determinam o estado nutricional.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Fatores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que influem na aceitação dos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alimentos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. Grupos básicos da alimentação.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Dieta balançada. Definição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.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Princípios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que regem a ingestão dos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alimentos e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importância da alimentação na pessoa sã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buFont typeface="Wingdings" pitchFamily="2" charset="2"/>
              <a:buChar char="§"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Dieta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terapêutica.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Definição.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Tipos. Importância.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43702" y="1000108"/>
            <a:ext cx="2500298" cy="5857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9144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Necessidades nutricionais na saúde: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Não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se pode viver sem receber durante muito tempo sem receber alguma forma de alimentação ou nutrição. 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O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alimento é o combustível com que funciona nosso corpo humano.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É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necessário para o crescimento, a conservação de ossos tecidos e para regular os processos corporais.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Para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que um organismo funcione a um nível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ótimo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deve consumir a quantidade adequada de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alimentos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que contenham os nutrientes essenciais para a vida humana.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Nutrientes: </a:t>
            </a: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Componente ou substância que se encontra nos alimentos. </a:t>
            </a:r>
            <a:endParaRPr lang="pt-BR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9144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quantidade de nutrientes que necessita um indivíduo varia segundo o sexo, a idade, o estilo de vida, e o ambiente físico.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b="1" dirty="0" smtClean="0">
                <a:latin typeface="Arial" pitchFamily="34" charset="0"/>
                <a:cs typeface="Arial" pitchFamily="34" charset="0"/>
              </a:rPr>
              <a:t>Nutrientes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essenciais:  </a:t>
            </a:r>
            <a:endParaRPr lang="pt-BR" sz="28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-Carboidratos;</a:t>
            </a: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-Proteínas;</a:t>
            </a: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-Graxas;</a:t>
            </a: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-Vitaminas;</a:t>
            </a: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Minerais e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água.</a:t>
            </a:r>
          </a:p>
          <a:p>
            <a:pPr algn="just"/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b="1" dirty="0" smtClean="0">
                <a:latin typeface="Arial" pitchFamily="34" charset="0"/>
                <a:cs typeface="Arial" pitchFamily="34" charset="0"/>
              </a:rPr>
              <a:t>Requerimentos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energéticos: </a:t>
            </a:r>
            <a:endParaRPr lang="pt-BR" sz="28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Se expressa em calorias. Uma caloria é a quantidade de calor necessário para aumentar em 1 grau a temperatura de 1g de água e se expressa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em Kcal;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91440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dirty="0" smtClean="0">
                <a:latin typeface="Arial" pitchFamily="34" charset="0"/>
                <a:cs typeface="Arial" pitchFamily="34" charset="0"/>
              </a:rPr>
              <a:t>-Variada segundo o sexo, a atividade secretora do hormônio tireóidea; </a:t>
            </a:r>
          </a:p>
          <a:p>
            <a:pPr algn="just"/>
            <a:r>
              <a:rPr lang="pt-BR" sz="3200" dirty="0" smtClean="0">
                <a:latin typeface="Arial" pitchFamily="34" charset="0"/>
                <a:cs typeface="Arial" pitchFamily="34" charset="0"/>
              </a:rPr>
              <a:t>-O índice metabólico basal: Representa os requerimentos energéticos do corpo em repouso (quantidade necessária para o trabalho interno do organismo) e depende do sexo, a idade, atividade diária e a secreção de hormônios;</a:t>
            </a:r>
          </a:p>
          <a:p>
            <a:pPr algn="just"/>
            <a:r>
              <a:rPr lang="pt-BR" sz="3200" dirty="0" smtClean="0">
                <a:latin typeface="Arial" pitchFamily="34" charset="0"/>
                <a:cs typeface="Arial" pitchFamily="34" charset="0"/>
              </a:rPr>
              <a:t>-É mais elevada no menino e no adolescente que em adultos, mostrando um aumento nos primeiros meses de vida, seguido de uma diminuição inicial muito rápida e depois gradual durante a infância e a adolescência com uma redução ainda mas lenta à medida que envelhece o adulto.</a:t>
            </a:r>
            <a:endParaRPr lang="es-E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9144000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pt-BR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Fatores que afetam o estado nutricional: </a:t>
            </a:r>
            <a:endParaRPr lang="pt-BR" sz="3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3000" dirty="0" smtClean="0">
                <a:latin typeface="Arial" pitchFamily="34" charset="0"/>
                <a:cs typeface="Arial" pitchFamily="34" charset="0"/>
              </a:rPr>
              <a:t>1-As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necessidades de nutrientes e energia do 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indivíduo;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2-Sua ingestão de 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alimentos;</a:t>
            </a:r>
          </a:p>
          <a:p>
            <a:pPr algn="just"/>
            <a:r>
              <a:rPr lang="pt-BR" sz="3000" dirty="0" smtClean="0">
                <a:latin typeface="Arial" pitchFamily="34" charset="0"/>
                <a:cs typeface="Arial" pitchFamily="34" charset="0"/>
              </a:rPr>
              <a:t>3-Eficácia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de seus processos corporais. </a:t>
            </a:r>
            <a:endParaRPr lang="pt-BR" sz="30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sz="3000" dirty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BR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Fatores </a:t>
            </a:r>
            <a:r>
              <a:rPr lang="pt-BR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que influem na aceitação dos </a:t>
            </a:r>
            <a:r>
              <a:rPr lang="pt-BR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alimentos:</a:t>
            </a:r>
          </a:p>
          <a:p>
            <a:pPr algn="just"/>
            <a:r>
              <a:rPr lang="pt-BR" sz="3000" b="1" dirty="0" smtClean="0">
                <a:latin typeface="Arial" pitchFamily="34" charset="0"/>
                <a:cs typeface="Arial" pitchFamily="34" charset="0"/>
              </a:rPr>
              <a:t>1-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Fatores físicos:</a:t>
            </a:r>
          </a:p>
          <a:p>
            <a:pPr algn="just"/>
            <a:r>
              <a:rPr lang="pt-BR" sz="3000" dirty="0" smtClean="0">
                <a:latin typeface="Arial" pitchFamily="34" charset="0"/>
                <a:cs typeface="Arial" pitchFamily="34" charset="0"/>
              </a:rPr>
              <a:t>Estado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da dentição, gengivas e mucosas da cavidade bocal além da saúde do indivíduo em geral. </a:t>
            </a:r>
            <a:endParaRPr lang="pt-BR" sz="30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3000" b="1" dirty="0" smtClean="0">
                <a:latin typeface="Arial" pitchFamily="34" charset="0"/>
                <a:cs typeface="Arial" pitchFamily="34" charset="0"/>
              </a:rPr>
              <a:t>2-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Fator econômico;</a:t>
            </a:r>
          </a:p>
          <a:p>
            <a:pPr algn="just"/>
            <a:r>
              <a:rPr lang="pt-BR" sz="3000" b="1" dirty="0" smtClean="0">
                <a:latin typeface="Arial" pitchFamily="34" charset="0"/>
                <a:cs typeface="Arial" pitchFamily="34" charset="0"/>
              </a:rPr>
              <a:t>3-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Fatores </a:t>
            </a:r>
            <a:r>
              <a:rPr lang="pt-BR" sz="3000" dirty="0" err="1" smtClean="0">
                <a:latin typeface="Arial" pitchFamily="34" charset="0"/>
                <a:cs typeface="Arial" pitchFamily="34" charset="0"/>
              </a:rPr>
              <a:t>psicosociais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algn="just"/>
            <a:r>
              <a:rPr lang="pt-BR" sz="3000" b="1" dirty="0" smtClean="0">
                <a:latin typeface="Arial" pitchFamily="34" charset="0"/>
                <a:cs typeface="Arial" pitchFamily="34" charset="0"/>
              </a:rPr>
              <a:t>4-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Problemas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de 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saúde:</a:t>
            </a:r>
          </a:p>
          <a:p>
            <a:pPr algn="just"/>
            <a:r>
              <a:rPr lang="pt-BR" sz="3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Alcoolismo, fumantes, estado 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emocional, etc.</a:t>
            </a:r>
            <a:r>
              <a:rPr lang="es-ES" sz="3000" dirty="0" smtClean="0">
                <a:latin typeface="Arial" pitchFamily="34" charset="0"/>
                <a:cs typeface="Arial" pitchFamily="34" charset="0"/>
              </a:rPr>
              <a:t> </a:t>
            </a:r>
            <a:endParaRPr lang="es-ES" sz="3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0" y="0"/>
            <a:ext cx="914400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pt-PT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Grupos básicos de alimentos:</a:t>
            </a:r>
          </a:p>
          <a:p>
            <a:pPr algn="just"/>
            <a:r>
              <a:rPr lang="pt-PT" sz="2800" b="1" dirty="0" smtClean="0">
                <a:latin typeface="Arial" pitchFamily="34" charset="0"/>
                <a:cs typeface="Arial" pitchFamily="34" charset="0"/>
              </a:rPr>
              <a:t>1-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 Lácteos (Leite, queijos  e outros derivados): Ingerir dirariamente;</a:t>
            </a:r>
          </a:p>
          <a:p>
            <a:pPr algn="just"/>
            <a:r>
              <a:rPr lang="pt-BR" sz="2800" b="1" dirty="0" smtClean="0">
                <a:latin typeface="Arial" pitchFamily="34" charset="0"/>
                <a:cs typeface="Arial" pitchFamily="34" charset="0"/>
              </a:rPr>
              <a:t>2-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Carnes:  Devem-se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ingerir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diariamente;</a:t>
            </a:r>
          </a:p>
          <a:p>
            <a:pPr algn="just"/>
            <a:r>
              <a:rPr lang="pt-BR" sz="2800" b="1" dirty="0" smtClean="0">
                <a:latin typeface="Arial" pitchFamily="34" charset="0"/>
                <a:cs typeface="Arial" pitchFamily="34" charset="0"/>
              </a:rPr>
              <a:t>3-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Verduras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e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frutas: Verduras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verdes, amarelas ou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escuras e tomate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e frutos cítricos;</a:t>
            </a: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4-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Pães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e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cereais: De grão inteiro.</a:t>
            </a:r>
          </a:p>
          <a:p>
            <a:pPr algn="just"/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Dieta balançada:</a:t>
            </a: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É aquela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que contém todos os grupos básicos de mantimentos se administra a sua hora e a quantidade indicada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Tipos de dieta terapêutica: </a:t>
            </a:r>
            <a:endParaRPr lang="pt-B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b="1" dirty="0" smtClean="0">
                <a:latin typeface="Arial" pitchFamily="34" charset="0"/>
                <a:cs typeface="Arial" pitchFamily="34" charset="0"/>
              </a:rPr>
              <a:t>1-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Dieta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regular e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completa: Normal;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9144000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700" b="1" dirty="0" smtClean="0">
                <a:latin typeface="Arial" pitchFamily="34" charset="0"/>
                <a:cs typeface="Arial" pitchFamily="34" charset="0"/>
              </a:rPr>
              <a:t>2-</a:t>
            </a:r>
            <a:r>
              <a:rPr lang="pt-BR" sz="2700" dirty="0" smtClean="0">
                <a:latin typeface="Arial" pitchFamily="34" charset="0"/>
                <a:cs typeface="Arial" pitchFamily="34" charset="0"/>
              </a:rPr>
              <a:t>Dieta ligeira: os alimentos se cozinham com simplicidade evitando os fritos, as sobremesas e as graxas;</a:t>
            </a:r>
          </a:p>
          <a:p>
            <a:pPr algn="just"/>
            <a:r>
              <a:rPr lang="pt-BR" sz="2700" b="1" dirty="0" smtClean="0">
                <a:latin typeface="Arial" pitchFamily="34" charset="0"/>
                <a:cs typeface="Arial" pitchFamily="34" charset="0"/>
              </a:rPr>
              <a:t>3-</a:t>
            </a:r>
            <a:r>
              <a:rPr lang="pt-BR" sz="2700" dirty="0" smtClean="0">
                <a:latin typeface="Arial" pitchFamily="34" charset="0"/>
                <a:cs typeface="Arial" pitchFamily="34" charset="0"/>
              </a:rPr>
              <a:t>Dieta branda: Alimentos que não necessitem mastigação e não contenham fibras duras ou condimentos. Sem café, chá, gasosas, sopas feitas com carnes e muito condimentadas;</a:t>
            </a:r>
          </a:p>
          <a:p>
            <a:pPr algn="just"/>
            <a:r>
              <a:rPr lang="pt-BR" sz="2700" b="1" dirty="0">
                <a:latin typeface="Arial" pitchFamily="34" charset="0"/>
                <a:cs typeface="Arial" pitchFamily="34" charset="0"/>
              </a:rPr>
              <a:t>4-</a:t>
            </a:r>
            <a:r>
              <a:rPr lang="pt-BR" sz="2700" dirty="0">
                <a:latin typeface="Arial" pitchFamily="34" charset="0"/>
                <a:cs typeface="Arial" pitchFamily="34" charset="0"/>
              </a:rPr>
              <a:t>Dieta líquida</a:t>
            </a:r>
            <a:r>
              <a:rPr lang="pt-BR" sz="27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algn="just"/>
            <a:r>
              <a:rPr lang="pt-BR" sz="2700" dirty="0">
                <a:latin typeface="Arial" pitchFamily="34" charset="0"/>
                <a:cs typeface="Arial" pitchFamily="34" charset="0"/>
              </a:rPr>
              <a:t>-</a:t>
            </a:r>
            <a:r>
              <a:rPr lang="pt-BR" sz="2700" dirty="0" smtClean="0">
                <a:latin typeface="Arial" pitchFamily="34" charset="0"/>
                <a:cs typeface="Arial" pitchFamily="34" charset="0"/>
              </a:rPr>
              <a:t>Completa: </a:t>
            </a:r>
            <a:r>
              <a:rPr lang="pt-BR" sz="2700" dirty="0">
                <a:latin typeface="Arial" pitchFamily="34" charset="0"/>
                <a:cs typeface="Arial" pitchFamily="34" charset="0"/>
              </a:rPr>
              <a:t>Não inclui condimentos irritantes nem celulose. </a:t>
            </a:r>
            <a:endParaRPr lang="pt-BR" sz="27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700" dirty="0" smtClean="0">
                <a:latin typeface="Arial" pitchFamily="34" charset="0"/>
                <a:cs typeface="Arial" pitchFamily="34" charset="0"/>
              </a:rPr>
              <a:t>-Pura: </a:t>
            </a:r>
            <a:r>
              <a:rPr lang="pt-BR" sz="2700" dirty="0">
                <a:latin typeface="Arial" pitchFamily="34" charset="0"/>
                <a:cs typeface="Arial" pitchFamily="34" charset="0"/>
              </a:rPr>
              <a:t>Água, chá com limão, café, sucos, caldo puro, bebidas, sobremesa vegetativa</a:t>
            </a:r>
            <a:r>
              <a:rPr lang="pt-BR" sz="27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pt-BR" sz="2700" dirty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BR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Importância </a:t>
            </a:r>
            <a:r>
              <a:rPr lang="pt-BR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da dieta terapêutica para o </a:t>
            </a:r>
            <a:r>
              <a:rPr lang="pt-BR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doente:</a:t>
            </a:r>
          </a:p>
          <a:p>
            <a:pPr algn="just">
              <a:buFont typeface="Arial" pitchFamily="34" charset="0"/>
              <a:buChar char="•"/>
            </a:pPr>
            <a:r>
              <a:rPr lang="pt-BR" sz="2600" dirty="0" smtClean="0">
                <a:latin typeface="Arial" pitchFamily="34" charset="0"/>
                <a:cs typeface="Arial" pitchFamily="34" charset="0"/>
              </a:rPr>
              <a:t>Tem 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como objetivo satisfazer as necessidades do </a:t>
            </a:r>
            <a:r>
              <a:rPr lang="pt-BR" sz="2600" dirty="0" smtClean="0">
                <a:latin typeface="Arial" pitchFamily="34" charset="0"/>
                <a:cs typeface="Arial" pitchFamily="34" charset="0"/>
              </a:rPr>
              <a:t>paciente;</a:t>
            </a:r>
          </a:p>
          <a:p>
            <a:pPr algn="just">
              <a:buFont typeface="Arial" pitchFamily="34" charset="0"/>
              <a:buChar char="•"/>
            </a:pPr>
            <a:r>
              <a:rPr lang="pt-BR" sz="2600" dirty="0" smtClean="0">
                <a:latin typeface="Arial" pitchFamily="34" charset="0"/>
                <a:cs typeface="Arial" pitchFamily="34" charset="0"/>
              </a:rPr>
              <a:t>O 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paciente tem que conhecer a dieta que tem indicada e sua importância.</a:t>
            </a:r>
            <a:endParaRPr lang="pt-PT" sz="26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653</TotalTime>
  <Words>619</Words>
  <Application>Microsoft Office PowerPoint</Application>
  <PresentationFormat>Presentación en pantalla (4:3)</PresentationFormat>
  <Paragraphs>61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nairis</dc:creator>
  <cp:lastModifiedBy>nairis</cp:lastModifiedBy>
  <cp:revision>15</cp:revision>
  <dcterms:created xsi:type="dcterms:W3CDTF">2015-10-24T10:39:10Z</dcterms:created>
  <dcterms:modified xsi:type="dcterms:W3CDTF">2015-10-24T21:47:46Z</dcterms:modified>
</cp:coreProperties>
</file>