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D4253-27B1-4A0D-8460-AFED16901E1F}" type="datetimeFigureOut">
              <a:rPr lang="es-ES" smtClean="0"/>
              <a:pPr/>
              <a:t>18/10/2015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45D1-A999-4833-B272-6621814EB87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14282" y="71414"/>
            <a:ext cx="8725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1438" y="1092720"/>
            <a:ext cx="907256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200" b="1" dirty="0" smtClean="0">
                <a:latin typeface="Arial" pitchFamily="34" charset="0"/>
                <a:cs typeface="Arial" pitchFamily="34" charset="0"/>
              </a:rPr>
              <a:t>Tema: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Paciente encamado.</a:t>
            </a:r>
          </a:p>
          <a:p>
            <a:pPr algn="just"/>
            <a:r>
              <a:rPr lang="pt-P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</a:t>
            </a:r>
          </a:p>
          <a:p>
            <a:pPr algn="just">
              <a:buSzPct val="50000"/>
              <a:buFont typeface="Wingdings" pitchFamily="2" charset="2"/>
              <a:buChar char="q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Pele. Úlceras por pressão. Considerações gerais. Fatores de risco. Sinais e sintomas. Prevenção e cuidado. </a:t>
            </a:r>
          </a:p>
          <a:p>
            <a:pPr algn="just">
              <a:buSzPct val="50000"/>
              <a:buFont typeface="Wingdings" pitchFamily="2" charset="2"/>
              <a:buChar char="q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Paciente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encamado, objetivos da mobilização, decúbitos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. Repouso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em cama. Função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motora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normal.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SzPct val="50000"/>
              <a:buFont typeface="Wingdings" pitchFamily="2" charset="2"/>
              <a:buChar char="q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Exercício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. Tipos de exercício. Princípios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relacionados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com os exercícios. Classificação. Benefícios e problemas causados pela imobilização.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SzPct val="50000"/>
              <a:buFont typeface="Wingdings" pitchFamily="2" charset="2"/>
              <a:buChar char="q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Problemas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mais comuns da segurança e amparo.</a:t>
            </a:r>
            <a:r>
              <a:rPr lang="pt-PT" sz="2900" dirty="0" smtClean="0">
                <a:latin typeface="Arial" pitchFamily="34" charset="0"/>
                <a:cs typeface="Arial" pitchFamily="34" charset="0"/>
              </a:rPr>
              <a:t> </a:t>
            </a:r>
            <a:endParaRPr lang="es-ES" sz="2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192544"/>
            <a:ext cx="900115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dirty="0">
                <a:latin typeface="Arial" pitchFamily="34" charset="0"/>
                <a:cs typeface="Arial" pitchFamily="34" charset="0"/>
              </a:rPr>
              <a:t>O sistema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tegumentário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está formado pela pele e seus </a:t>
            </a:r>
            <a:r>
              <a:rPr lang="pt-BR" sz="3000" dirty="0" err="1">
                <a:latin typeface="Arial" pitchFamily="34" charset="0"/>
                <a:cs typeface="Arial" pitchFamily="34" charset="0"/>
              </a:rPr>
              <a:t>faneras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 ou anexos (unhas, cabelos, glândulas sebáceas e sudoríparas).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pele é o órgão de maior extensão do corpo e consiste em um envoltório resistente e flexível.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pele, pela superfície que tem, de 1.5 a 2 metros quadrados, assim como por seu peso, é o primeiro órgão da economia.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Desde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fora para dentro apresenta três zonas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distintas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: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1-Epiderme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2-Derme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3-Hipoderme.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71414"/>
            <a:ext cx="907256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Vascularização </a:t>
            </a:r>
            <a:r>
              <a:rPr lang="pt-BR" sz="3000" b="1" dirty="0">
                <a:latin typeface="Arial" pitchFamily="34" charset="0"/>
                <a:cs typeface="Arial" pitchFamily="34" charset="0"/>
              </a:rPr>
              <a:t>da pele: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Na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epiderme não se encontram copos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sanguíneos.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Na derme e no TCS se encontram uma grande rede vascular, que consta de veias, artérias 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capilares.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71406" y="2467831"/>
            <a:ext cx="90726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b="1" dirty="0">
                <a:latin typeface="Arial" pitchFamily="34" charset="0"/>
                <a:cs typeface="Arial" pitchFamily="34" charset="0"/>
              </a:rPr>
              <a:t>Principais </a:t>
            </a:r>
            <a:r>
              <a:rPr lang="pt-BR" sz="3000" b="1" dirty="0" smtClean="0">
                <a:latin typeface="Arial" pitchFamily="34" charset="0"/>
                <a:cs typeface="Arial" pitchFamily="34" charset="0"/>
              </a:rPr>
              <a:t>funções </a:t>
            </a:r>
            <a:r>
              <a:rPr lang="pt-BR" sz="3000" b="1" dirty="0">
                <a:latin typeface="Arial" pitchFamily="34" charset="0"/>
                <a:cs typeface="Arial" pitchFamily="34" charset="0"/>
              </a:rPr>
              <a:t>da pele: </a:t>
            </a:r>
            <a:endParaRPr lang="pt-BR" sz="3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1- </a:t>
            </a:r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Amparo: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A pele evita a entrada de gérmenes patogênicos, ao ser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semipermeável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à água e a drogas de uso externo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. Protege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contra estímulos mecânicos, térmicos e químicos, e contra as radiações são geral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pt-BR" sz="3000" dirty="0">
                <a:latin typeface="Arial" pitchFamily="34" charset="0"/>
                <a:cs typeface="Arial" pitchFamily="34" charset="0"/>
              </a:rPr>
              <a:t>2- </a:t>
            </a:r>
            <a:r>
              <a:rPr lang="pt-B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Termorregulação</a:t>
            </a:r>
            <a:r>
              <a:rPr lang="pt-B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Permite a transferência de calor para a conservação e regulação da temperatura corporal.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233204"/>
            <a:ext cx="907259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3-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Metabólica: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Sintetiza vitamina D, sob a influência dos raios revestir e sua absorção posterior.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4-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Imunológica: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capacidade de reação da pele ante a presença de determinados antígenos e sua resposta imunológica.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5-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Sensorial: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Dada sua rica inervação atua como receptor dos estímulos externos, entre estas se encontram: dor, tato, pressão, temperatura, sensação de formigamento,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prurido.</a:t>
            </a:r>
          </a:p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6-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Detergente ou auto limpeza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Ocorre pela descamação fisiológica e pelo ph ligeiramente ácido e pela ação das secreções sudoríparas e sebáceas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7-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Emuntoria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Regula as constantes bioquímicas do meio interno.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7259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>
                <a:latin typeface="Arial" pitchFamily="34" charset="0"/>
                <a:cs typeface="Arial" pitchFamily="34" charset="0"/>
              </a:rPr>
              <a:t>Paciente encamado: </a:t>
            </a:r>
            <a:endParaRPr lang="pt-BR" sz="32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aquele paciente que permanece deitado sobre uma cama por uma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(X)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quantidade de tempo, o qual  pode ser de forma permanente ou transitiva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Objetivos da mobilização: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mobilização no paciente encamado se realiza para evitar a aparição das úlceras por pressão, pelo roce jornal ou a força de pressão exercida sobre as proeminências ósseas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7259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Decúbito: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Atitude do corpo em estado de repouso, sobre um plano mais ou menos horizontal. 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Tipos de decúbito: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1- Decúbito dorsal (posição supina).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2- Decúbito propenso ventral.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3- Decúbito lateral esquerdo ou direito.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Decúbito dorsal ou posição supina: </a:t>
            </a:r>
            <a:endParaRPr lang="pt-B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paciente descansa sobre suas costas com a cabeça e os ombros ligeiramente elevados, para o qual bastará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uma pequena almofada.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curvatura lombar se sustentará melhor com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outra almofada ou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uma toalha enrolada.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71414"/>
            <a:ext cx="892971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Decúbito propenso ventral: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aquela em que o paciente descansa sobre o abdômen, com a cara inclinada para um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lado.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Posição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lateral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 Atitude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ou postura que some o paciente ao descansar sobre um de seus lados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Repouso em cama: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quando o paciente permanece deitado na cama a maior parte do tempo possível, cumprindo indicações médicas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1406" y="5618165"/>
            <a:ext cx="90725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Este traz consigo uma série de efeitos adversos quando existe um repouso em cama duradouro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1406" y="71414"/>
            <a:ext cx="900115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Efeitos adversos do </a:t>
            </a:r>
            <a:r>
              <a:rPr lang="pt-BR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encamamento</a:t>
            </a:r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Redução do metabolismo basal.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Diminuição do tom, a força e a massa dos músculos.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Mudanças posturais.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Constipação.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Maior vulnerabilidade a infecções pulmonares e das vias urinárias.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Problemas circulatórios como trombose (aparição de um coagulo na corrente circulatória).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Embolia (é quando se desprende o coagulo e flui pela corrente sanguínea até que chega a um copo muito pequeno pelo que não pode acontecer e se detém.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71414"/>
            <a:ext cx="907256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Exercícios terapêuticos: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Compreendem uma série de manobras que estimulam o funcionamento de músculos, nervos, ossos, articulações, e os aparelhos cardiovascular e respiratório.</a:t>
            </a: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Tipos de exercício: 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Exercício passivo.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Exercício ativo. 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Exercício ativo com resistência.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Exercícios isométricos ou de músculo fixo.</a:t>
            </a:r>
          </a:p>
          <a:p>
            <a:pPr algn="just"/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57859"/>
            <a:ext cx="907259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Exercício passivo: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É efetuado pelo fisioterapeuta ou o enfermeiro, sem a ajuda do paciente, realiza-se com o propósito de conservar, tanto seja possível, a gama de movimentos da articulação e manter a circulação e a ação do mesmo é estabilizar a articulação proximal e sustentar a parte distal. Além de mover a articulação suave e lentamente, até o limite passível, para evitar a dor. A períodos breves de atividade devem seguir outros lhes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adéque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ao repouso. </a:t>
            </a:r>
            <a:endParaRPr lang="es-ES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1406" y="31600"/>
            <a:ext cx="900112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Exercício ativo: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É o exercício efetuado pelo paciente, sem ajuda. As atividades incluem voltear-se de um lado a outro, mudança de dorso ou abdômen, levantar-se e deitar-se na cama; realiza-se com o propósito de aumentar a potência do músculo. Sempre que se possa, o exercício ativo deve executar-se contra a gravidade. A articulação se move até sua máxima amplitude sem ajuda (comprovar que o paciente não troque o movimento ordenado por outro).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-24"/>
            <a:ext cx="9072562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Exercício ativo com resistência:</a:t>
            </a:r>
            <a:r>
              <a:rPr lang="pt-BR" sz="3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É o movimento ativo levado a cabo pelo paciente contra a resistência por meios mecânicos manuais; realiza-se com o propósito de provocar resistência, com o objetivo de aumentar a potência do músculo. É este caso o paciente move a articulação através de sua amplitude permitida de movimento, enquanto o fisioterapeuta ou o enfermeiro resiste, primeiro, ligeiramente e depois, com incremento progressivo da resistência. Podem utilizar-se sacos de areia e pesos, os quais se aplicarão ao ponto distal da articulação afetada. Os movimentos devem efetuar-se com suavidade.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0112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Exercícios isométricos ou de músculo fixo: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Não é mais que a contração e relaxação alternativas de um músculo, enquanto permanece em posição fixa. Este exercício é realizado pelo paciente, e se realiza com o propósito de conservar o vigor 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potência quando uma articulação está imobilizada. A ação do mesmo é contrair ou apertar o músculo, tanto como seja possível, sem mover a articulação; sustentá-lo assim durante vários segundos e depois soltar ou relaxá-lo; respira profundo.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16631"/>
            <a:ext cx="907259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Quando o exercício se realiza em forma correta, ajuda a: 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Manter a potência do músculo.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Conservar a função articular.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Acautelar a deformidade.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Estimular a circulação.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Criar tolerância e resistência. </a:t>
            </a:r>
          </a:p>
          <a:p>
            <a:pPr algn="just">
              <a:buFont typeface="Arial" pitchFamily="34" charset="0"/>
              <a:buChar char="•"/>
            </a:pP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Benefícios do exercício: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Aumento da força, o tamanho e o tom dos músculos.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Maior eficiência do funcionamento cardíaco.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Incremento da tolerância ao trabalho.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Maior eficiência pulmonar.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88069"/>
            <a:ext cx="907259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 startAt="5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Melhores digestões.</a:t>
            </a:r>
            <a:endParaRPr lang="es-ES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 startAt="5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Aumento da acuidade mental. </a:t>
            </a:r>
          </a:p>
          <a:p>
            <a:pPr algn="just">
              <a:buFont typeface="+mj-lt"/>
              <a:buAutoNum type="arabicPeriod" startAt="5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Maior qualidade do sonho e o repouso. </a:t>
            </a:r>
          </a:p>
          <a:p>
            <a:pPr algn="just">
              <a:buFont typeface="+mj-lt"/>
              <a:buAutoNum type="arabicPeriod" startAt="5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Incremento dos níveis de hemoglobina em sangue.</a:t>
            </a:r>
          </a:p>
          <a:p>
            <a:pPr algn="just">
              <a:buFont typeface="+mj-lt"/>
              <a:buAutoNum type="arabicPeriod" startAt="5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Diminuição da Tensão Arterial. </a:t>
            </a:r>
          </a:p>
          <a:p>
            <a:pPr algn="just">
              <a:buFont typeface="+mj-lt"/>
              <a:buAutoNum type="arabicPeriod" startAt="5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Diminuição dos níveis de colesterol em sangue.</a:t>
            </a:r>
          </a:p>
          <a:p>
            <a:pPr marL="514350" indent="-514350" algn="just"/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Princípios relacionados com o exercício: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O processo de degeneração começa quase imediatamente quando não se utilizam os músculos, e  afeta ossos, pele e tecidos musculares.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Em todas as articulações existe um arco de movimento específico. 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76" y="71414"/>
            <a:ext cx="892971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 exercício das partes corporais móveis ao limite de sua capacidade impede a aparição de contraturas que podem reduzir a mobilidade articular.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É necessário a contração ativa dos músculos para conservar e melhorar sua força e tom.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 contração ativa dos músculos de um lado do corpo, faz que os músculos correspondentes contra laterais também se contraiam.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 exercício produz efeitos benéficos em todos os aparelhos e sistemas corporais.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0112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Úlceras por pressão: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São áreas as quais a pele foi lesada como resultado de uma pressão prolongada sobre um além do corpo, com a consequente perda de circulação e destruição do tecido. 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Denomina-se </a:t>
            </a:r>
            <a:r>
              <a:rPr lang="pt-BR" sz="2800" b="1" i="1" dirty="0" smtClean="0">
                <a:latin typeface="Arial" pitchFamily="34" charset="0"/>
                <a:cs typeface="Arial" pitchFamily="34" charset="0"/>
              </a:rPr>
              <a:t>crosta</a:t>
            </a:r>
            <a:r>
              <a:rPr lang="pt-BR" sz="2800" i="1" dirty="0" smtClean="0">
                <a:latin typeface="Arial" pitchFamily="34" charset="0"/>
                <a:cs typeface="Arial" pitchFamily="34" charset="0"/>
              </a:rPr>
              <a:t> à crosta</a:t>
            </a:r>
            <a:r>
              <a:rPr lang="pt-BR" sz="28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castanha preta que se origina nos tecidos isquêmicos e gangrenosos.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u="sng" dirty="0" smtClean="0">
                <a:latin typeface="Arial" pitchFamily="34" charset="0"/>
                <a:cs typeface="Arial" pitchFamily="34" charset="0"/>
              </a:rPr>
              <a:t>Considerações gerais: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As úlceras por pressão são áreas localizadas de tecidos brandos infartados. A pressão é exercida sobre a pele e o tecido subcutâneo pelo objeto sobre o qual descansa, por exemplo, colchão, assento, vendagem, engessado, e outros.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7259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úlcera frequentemente é dolorosa, e sua cicatrização se caracteriza por sua lentidão, por isso se faz muito difícil evitar a invasão de muitos microorganismos (estreptococos, estafilococos, </a:t>
            </a:r>
            <a:r>
              <a:rPr lang="pt-BR" sz="2800" i="1" dirty="0" err="1" smtClean="0">
                <a:latin typeface="Arial" pitchFamily="34" charset="0"/>
                <a:cs typeface="Arial" pitchFamily="34" charset="0"/>
              </a:rPr>
              <a:t>Pseudomonas</a:t>
            </a:r>
            <a:r>
              <a:rPr lang="pt-BR" sz="2800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i="1" dirty="0" err="1" smtClean="0">
                <a:latin typeface="Arial" pitchFamily="34" charset="0"/>
                <a:cs typeface="Arial" pitchFamily="34" charset="0"/>
              </a:rPr>
              <a:t>aeruginosas</a:t>
            </a:r>
            <a:r>
              <a:rPr lang="pt-BR" sz="2800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i="1" dirty="0" err="1" smtClean="0">
                <a:latin typeface="Arial" pitchFamily="34" charset="0"/>
                <a:cs typeface="Arial" pitchFamily="34" charset="0"/>
              </a:rPr>
              <a:t>Escherichia</a:t>
            </a:r>
            <a:r>
              <a:rPr lang="pt-BR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i="1" dirty="0" err="1" smtClean="0">
                <a:latin typeface="Arial" pitchFamily="34" charset="0"/>
                <a:cs typeface="Arial" pitchFamily="34" charset="0"/>
              </a:rPr>
              <a:t>coli</a:t>
            </a:r>
            <a:r>
              <a:rPr lang="pt-BR" sz="2800" i="1" dirty="0" smtClean="0">
                <a:latin typeface="Arial" pitchFamily="34" charset="0"/>
                <a:cs typeface="Arial" pitchFamily="34" charset="0"/>
              </a:rPr>
              <a:t>), ou infecções secundárias.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Geralmente emana das lesões um exsudado de aroma fétido, produto da invasão bacteriana e a desintegração tecidual.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Do mesmo modo, quando a úlcera se infecta, pode propagar o processo para a profundidade e chegar a aponeuroses, os músculos e os ossos.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Desta maneira pode produzir-se facilmente uma infecção generalizada, sobre tudo quando o sangue está invadido por bacilos gram-negativos.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72594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u="sng" dirty="0" smtClean="0">
                <a:latin typeface="Arial" pitchFamily="34" charset="0"/>
                <a:cs typeface="Arial" pitchFamily="34" charset="0"/>
              </a:rPr>
              <a:t>Fatores de risco para o desenvolvimento de úlceras por pressão: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Pressão prolongada.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Imobilidade ou mobilidade escassa.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Perda de reflexos protetores, motores ou sensitivos.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Força por deslizamento, fricção ou traumatismo.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Secura ou umidade excessiva da pele, maceração.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Edema, perfusão deficiente do tegumento.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Infecção.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Idade avançada.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Equipamentos: tração, gessos, restrições, roupa de cama inadequada e assentos.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7259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Signos e sintomas: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Aparição de eritema (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vermelhamento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) da pele, que desaparece por pressão digital.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Área cinzenta azulada, cianótica ou preta, resultado da oclusão dos capilares e da debilitação da malha subcutânea.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Aparição de ampolas e rasgão da pele, seguidas das primeiras etapas da necrose.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Este processo pode afetar os tecidos brandos mais profundas, músculos, tendões, e inclusive ossos e articulações.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22846"/>
            <a:ext cx="907259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Se a úlcera for crônica e se aberto e fechado uma e outra vez, está acostumado a ocorrer induração secundária (endurecimento do tecido), o qual dificulta o contribua com sanguíneo à região para formar o tecido cicatrizal subjacente.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Com frequência se observam focos profundos de infecção, em ocasiões cobertos por uma crosta negra que também impede a cura.</a:t>
            </a: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u="sng" dirty="0" smtClean="0">
                <a:latin typeface="Arial" pitchFamily="34" charset="0"/>
                <a:cs typeface="Arial" pitchFamily="34" charset="0"/>
              </a:rPr>
              <a:t>Medidas preventivas: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Mudança frequente de posição para atenuar as áreas de pressão entre as proeminências ósseas.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01108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Massagens e exercícios para estimular a circulação e aumentar assim a nutrição das células e a pele.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Conservar a pele limpa e seca para evitar o desenvolvimento de bactérias patogênicas.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As roupas de cama devem estar limpas, secas e esticadas, assim como as vendagens secas.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Empregar médios para evitar lesões sobre áreas concretas (colchão de ar, almofadas de ar, joelheira de gaze).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Manter o estado nutricional do paciente com uma dieta que contenha os grupos básicos de alimentação.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Cuidar a pele com natas, pois os grumos de talco e suor produzem escoriações pelo reze das roupas.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Os alcoóis ressecam a pele e a gretam. </a:t>
            </a:r>
            <a:endParaRPr lang="es-ES" sz="2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-24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Em caso de indicação de sonda vesical,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aplicarão-se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os cuidados desta. </a:t>
            </a:r>
          </a:p>
          <a:p>
            <a:pPr algn="just">
              <a:buFont typeface="Wingdings" pitchFamily="2" charset="2"/>
              <a:buChar char="§"/>
            </a:pPr>
            <a:endParaRPr lang="pt-BR" sz="28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Cuidados com a úlceras por pressão:</a:t>
            </a:r>
            <a:r>
              <a:rPr lang="pt-BR" sz="2800" u="sng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Mudanças frequentes de posição.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Evitar mudanças que produzam pressão excessiva.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Uso de dispositivos mecânicos (almofadinhas ou almofadas que podem colocar-se sobre o colchão).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Proteger as proeminências ósseas com a inserção de cheios (de borracha branda ou outros materiais), debaixo do sacro, talões, cotovelos, escápulas e nuca quando existe pressão sobre estas regiões.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Não deitar ao paciente sobre um colchão mau ventilado, coberto com plástico ou outro material impermeável; recomenda-se o uso de colchões de água, para o tratamento das mesmas.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0"/>
            <a:ext cx="907256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Os pacientes sentados em cadeiras de rodas durante períodos prolongados devem ser protegidos com almofadinhas a nível das tuberosidades isquiáticas, o qual resulta útil, já que o peso recai quase sempre sobre uma pequena área de pele.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Realização de exercícios ativos e passivos para melhorar o tom muscular da pele e os copos, lhe orientar ao paciente que caminhe, já que o grau de mobilidade é um critério importante para o prognóstico e o tratamento.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Realizar massagens cutâneas frequentes, já que estes estimulam a rega sanguínea na pele.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0112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Aplicam-se movimentos circulares ao redor das proeminências ósseas e outras áreas vulneráveis.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pele se lavará com sabão suave, água e se secará com uma toalha.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Logo se lubrificará com uma loção emoliente para conservá-la suave e flexível.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Lhe ensinará ao paciente a examiná-la pele com frequência , em busca de sinais de pressão.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Conservar a cama livre de corpos estranhos que possam irritar a pele.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Esticar firmemente os lenços que cobrem o colchão para impedir que se formem arrugas.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Manter um estado nutricional adequado, já que as úlceras por pressão aparecem com maior rapidez e som mais rebeldes ao tratamento em sujeitos que sofrem de transtornos nutricionais.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2176</Words>
  <Application>Microsoft Office PowerPoint</Application>
  <PresentationFormat>Presentación en pantalla (4:3)</PresentationFormat>
  <Paragraphs>155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41</cp:revision>
  <dcterms:created xsi:type="dcterms:W3CDTF">2015-09-14T17:27:47Z</dcterms:created>
  <dcterms:modified xsi:type="dcterms:W3CDTF">2015-10-18T12:46:01Z</dcterms:modified>
</cp:coreProperties>
</file>