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1" d="100"/>
          <a:sy n="31" d="100"/>
        </p:scale>
        <p:origin x="-65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3D76-5D94-4C0B-A2BD-A0CC20586490}" type="datetimeFigureOut">
              <a:rPr lang="es-ES" smtClean="0"/>
              <a:pPr/>
              <a:t>19/10/2015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9A7E-9B50-4F95-889F-1F12F87FCB4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3D76-5D94-4C0B-A2BD-A0CC20586490}" type="datetimeFigureOut">
              <a:rPr lang="es-ES" smtClean="0"/>
              <a:pPr/>
              <a:t>19/10/2015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9A7E-9B50-4F95-889F-1F12F87FCB4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3D76-5D94-4C0B-A2BD-A0CC20586490}" type="datetimeFigureOut">
              <a:rPr lang="es-ES" smtClean="0"/>
              <a:pPr/>
              <a:t>19/10/2015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9A7E-9B50-4F95-889F-1F12F87FCB4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3D76-5D94-4C0B-A2BD-A0CC20586490}" type="datetimeFigureOut">
              <a:rPr lang="es-ES" smtClean="0"/>
              <a:pPr/>
              <a:t>19/10/2015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9A7E-9B50-4F95-889F-1F12F87FCB4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3D76-5D94-4C0B-A2BD-A0CC20586490}" type="datetimeFigureOut">
              <a:rPr lang="es-ES" smtClean="0"/>
              <a:pPr/>
              <a:t>19/10/2015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9A7E-9B50-4F95-889F-1F12F87FCB4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3D76-5D94-4C0B-A2BD-A0CC20586490}" type="datetimeFigureOut">
              <a:rPr lang="es-ES" smtClean="0"/>
              <a:pPr/>
              <a:t>19/10/2015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9A7E-9B50-4F95-889F-1F12F87FCB4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3D76-5D94-4C0B-A2BD-A0CC20586490}" type="datetimeFigureOut">
              <a:rPr lang="es-ES" smtClean="0"/>
              <a:pPr/>
              <a:t>19/10/2015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9A7E-9B50-4F95-889F-1F12F87FCB4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3D76-5D94-4C0B-A2BD-A0CC20586490}" type="datetimeFigureOut">
              <a:rPr lang="es-ES" smtClean="0"/>
              <a:pPr/>
              <a:t>19/10/2015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9A7E-9B50-4F95-889F-1F12F87FCB4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3D76-5D94-4C0B-A2BD-A0CC20586490}" type="datetimeFigureOut">
              <a:rPr lang="es-ES" smtClean="0"/>
              <a:pPr/>
              <a:t>19/10/2015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9A7E-9B50-4F95-889F-1F12F87FCB4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3D76-5D94-4C0B-A2BD-A0CC20586490}" type="datetimeFigureOut">
              <a:rPr lang="es-ES" smtClean="0"/>
              <a:pPr/>
              <a:t>19/10/2015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9A7E-9B50-4F95-889F-1F12F87FCB4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3D76-5D94-4C0B-A2BD-A0CC20586490}" type="datetimeFigureOut">
              <a:rPr lang="es-ES" smtClean="0"/>
              <a:pPr/>
              <a:t>19/10/2015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9A7E-9B50-4F95-889F-1F12F87FCB4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A3D76-5D94-4C0B-A2BD-A0CC20586490}" type="datetimeFigureOut">
              <a:rPr lang="es-ES" smtClean="0"/>
              <a:pPr/>
              <a:t>19/10/2015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C9A7E-9B50-4F95-889F-1F12F87FCB4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14282" y="-24"/>
            <a:ext cx="87254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PT" sz="5400" b="1" dirty="0" smtClean="0">
                <a:latin typeface="Arial" pitchFamily="34" charset="0"/>
                <a:cs typeface="Arial" pitchFamily="34" charset="0"/>
              </a:rPr>
              <a:t>Introdução à Enfermagem</a:t>
            </a:r>
            <a:endParaRPr lang="es-ES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14282" y="1142984"/>
            <a:ext cx="8929719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3600" b="1" dirty="0" smtClean="0">
                <a:latin typeface="Arial" pitchFamily="34" charset="0"/>
                <a:cs typeface="Arial" pitchFamily="34" charset="0"/>
              </a:rPr>
              <a:t>Tema: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Aspectos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gerais que influem na comodidade, o repouso e 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sono.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Sumário: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Funcionamento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normal respeito ao repouso e ao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sono.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Fatores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que afetam a comodidade, o repouso e 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sono.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Etapas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sono.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Problemas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comuns do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sono.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76" y="-24"/>
            <a:ext cx="892971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Comodidade: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Se define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como um “estado de </a:t>
            </a: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tranquilidade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ou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bem-estar”. 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Quando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uma pessoa está cômoda, está </a:t>
            </a: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tranquila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consigo mesma e com seu ambiente.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Repouso: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Sinônimo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de descanso ou relaxação e implica a liberação de tensão emocional e moléstias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físicas.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sono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: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um período de diminuição da viveza mental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e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a atividade física que forma parte do patrão diário rítmico de todos os seres vivos.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44" y="22846"/>
            <a:ext cx="8929718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Repouso não necessariamente significa inatividade. </a:t>
            </a:r>
            <a:endParaRPr lang="es-ES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Com </a:t>
            </a: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frequência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, uma mudança de atividade lhe proporciona ao paciente tanta relaxação como sentar-se ou deitar-se para descansar. </a:t>
            </a:r>
          </a:p>
          <a:p>
            <a:pPr algn="just"/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sono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é uma parte essencial da vida do homem e tomada aproximadamente um terço de seu tempo. </a:t>
            </a:r>
          </a:p>
          <a:p>
            <a:pPr algn="just"/>
            <a:endParaRPr lang="pt-BR" sz="32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Todas as células do corpo necessitam um período de inatividade para recuperar-se e renovar-se. 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44" y="92871"/>
            <a:ext cx="892971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Funcionamento normal respeito ao repouso e ao </a:t>
            </a: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sono:</a:t>
            </a:r>
            <a:endParaRPr lang="pt-B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600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funções corporais do homem seguem, durante as 24 horas, um patrão que se denominou “</a:t>
            </a:r>
            <a:r>
              <a:rPr lang="pt-BR" sz="3600" b="1" dirty="0">
                <a:latin typeface="Arial" pitchFamily="34" charset="0"/>
                <a:cs typeface="Arial" pitchFamily="34" charset="0"/>
              </a:rPr>
              <a:t>ritmo circadiano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”. </a:t>
            </a: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600" dirty="0" smtClean="0">
                <a:latin typeface="Arial" pitchFamily="34" charset="0"/>
                <a:cs typeface="Arial" pitchFamily="34" charset="0"/>
              </a:rPr>
              <a:t>No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curso do dia a temperatura, a </a:t>
            </a:r>
            <a:r>
              <a:rPr lang="pt-BR" sz="3600" dirty="0" err="1" smtClean="0">
                <a:latin typeface="Arial" pitchFamily="34" charset="0"/>
                <a:cs typeface="Arial" pitchFamily="34" charset="0"/>
              </a:rPr>
              <a:t>frequência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do pulso e a tensão arterial, pelo 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geral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são mais 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baixas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nas primeiras horas da manhã. </a:t>
            </a: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6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ritmo circadiano varia nos distintos indivíduos. </a:t>
            </a:r>
            <a:endParaRPr lang="es-ES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44" y="-24"/>
            <a:ext cx="900115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Algumas pessoas são brilhantes e alertas pela manhã, outras não começam a funcionar a sua maior capacidade até as 9 ou 10 da manhã. Pensa-se que se deva a diferenças temporárias no ponto desço da temperatura de um indivíduo.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As pessoas cuja temperatura corporal mais baixa ocorre em uma fase tardia de seu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sono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encontram mais difícil levantar-se pela manhã e demoram mais em “começar a funcionar”. São os que permanecem irritáveis, mal-humorados e não comunicativos. </a:t>
            </a:r>
            <a:endParaRPr lang="es-E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71414"/>
            <a:ext cx="892971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Em geral, o tempo de reação da maioria das pessoas é mais lento nas primeiras horas da manhã que avançado o dia.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A eficácia máxima é ao redor das 11 da manhã quando a temperatura do corpo está acostumado a aproximar-se do ponto mais alto.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Neste momento, o metabolismo da pessoa é mais alto e só assim alcança seu maior nível. </a:t>
            </a:r>
            <a:endParaRPr lang="es-ES" sz="3200" dirty="0"/>
          </a:p>
        </p:txBody>
      </p:sp>
      <p:sp>
        <p:nvSpPr>
          <p:cNvPr id="3" name="2 Rectángulo"/>
          <p:cNvSpPr/>
          <p:nvPr/>
        </p:nvSpPr>
        <p:spPr>
          <a:xfrm>
            <a:off x="142844" y="4214818"/>
            <a:ext cx="90011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Fatores que afetam a comodidade, o repouso e o </a:t>
            </a: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sono:</a:t>
            </a: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Alteração dos costumes (estar em um ambiente estranho).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Estimulação excessiva. </a:t>
            </a:r>
            <a:endParaRPr lang="es-E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-24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Falta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de exercício.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Falta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de alimentação.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Excesso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mantimentos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(muito condimentados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Ingestão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excessiva de líquidos na hora de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dormir.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Ruído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Temperaturas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altas ou baixas.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Luzes ligadas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Medicamentos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no horário da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madrugada.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Desconfortos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: a dor, a ansiedade, as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precauções.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Enfermidades.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Fármacos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. 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44" y="-24"/>
            <a:ext cx="9001156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Etapas do </a:t>
            </a: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sono:</a:t>
            </a: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No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homem adulto o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sono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ocorre em ciclos de 90 minutos. Durante o tempo que dorme uma pessoa normal, está acostumado a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ter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4 a 6 ciclos desta duração.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Além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disso, pensa-se que em cada ciclo de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sono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de 90 minutos  há 5 etapas que se identificaram por leituras em um eletroencefalograma (EEG), que proporciona um representação gráfica das ondas elétricas que emanam do cérebro.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À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medida que o indivíduo começa a dormir, sente-se depravado e sonolento, os signos vitais (</a:t>
            </a:r>
            <a:r>
              <a:rPr lang="pt-BR" sz="3000" dirty="0" err="1" smtClean="0">
                <a:latin typeface="Arial" pitchFamily="34" charset="0"/>
                <a:cs typeface="Arial" pitchFamily="34" charset="0"/>
              </a:rPr>
              <a:t>Frequência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 respiratória,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pulso), fazem-se mais lentos, e sua temperatura corporal começa a diminuir. </a:t>
            </a:r>
            <a:endParaRPr lang="es-ES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-24"/>
            <a:ext cx="907259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Etapa 1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Nesta etapa  os signos vitais se fazem mais lentos ainda e os músculos se relaxam mais; entretanto, o indivíduo acordada com facilidade. </a:t>
            </a:r>
          </a:p>
          <a:p>
            <a:pPr algn="just"/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Etapa 2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O indivíduo ainda pode despertar com facilidade, embora se encontra em um estado de relaxação, é mais difícil despertá-lo que na etapa 1. </a:t>
            </a:r>
          </a:p>
          <a:p>
            <a:pPr algn="just"/>
            <a:endParaRPr lang="pt-BR" sz="32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Etapa 3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r>
              <a:rPr lang="pt-BR" sz="3200" dirty="0">
                <a:latin typeface="Arial" pitchFamily="34" charset="0"/>
                <a:cs typeface="Arial" pitchFamily="34" charset="0"/>
              </a:rPr>
              <a:t>É difícil despertar às pessoas. Sua pressão arterial  e temperatura diminuíram. 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44" y="-24"/>
            <a:ext cx="900115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Etapa 4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Está completamente depravado e possivelmente não se mova.</a:t>
            </a:r>
          </a:p>
          <a:p>
            <a:pPr algn="just"/>
            <a:r>
              <a:rPr lang="pt-BR" sz="3200" dirty="0">
                <a:latin typeface="Arial" pitchFamily="34" charset="0"/>
                <a:cs typeface="Arial" pitchFamily="34" charset="0"/>
              </a:rPr>
              <a:t>Nesta etapa do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sono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é muito difícil despertá-lo.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Pensa-se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que durante esta fase é quando aumentar a secreção do hormônio reguladora do crescimento e promove a cicatrização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tissular. 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micção noturna e o sonambulismo tendem a ocorrer nesta etapa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32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>
                <a:latin typeface="Arial" pitchFamily="34" charset="0"/>
                <a:cs typeface="Arial" pitchFamily="34" charset="0"/>
              </a:rPr>
              <a:t>Depois que o indivíduo completou a etapa 4, pensa-se que retorne a 2, para depois passar ao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sono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REM, quer dizer à etapa 5.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  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-24"/>
            <a:ext cx="907259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Etapa </a:t>
            </a:r>
            <a:r>
              <a:rPr lang="pt-BR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sono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REM é ligeiro, é a etapa em que ocorrem os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sonos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Os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signos vitais variam e os olhos se movem rapidamente para diante e atrás  que é a razão do nome desta etapa.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32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Uma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vez que se completa a etapa REM, 90 minutos depois de começar a dormir, o indivíduo inicia novamente o ciclo na etapa 2, segue a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sequência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até a 4, retorna a 2, e experimenta a etapa REM. No ciclo final continua mais à frente do REM até a etapa 1 e acordada. 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44" y="-24"/>
            <a:ext cx="9001156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latin typeface="Arial" pitchFamily="34" charset="0"/>
                <a:cs typeface="Arial" pitchFamily="34" charset="0"/>
              </a:rPr>
              <a:t>Durante as primeiras horas de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sono,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os indivíduos passam mais tempo na etapa 4 que nos ciclos posteriores, e a REM se prolonga à medida que se aproxima a manhã. A atividade hormonal também se aumenta ao aproximá-la manhã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32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200" b="1" dirty="0">
                <a:latin typeface="Arial" pitchFamily="34" charset="0"/>
                <a:cs typeface="Arial" pitchFamily="34" charset="0"/>
              </a:rPr>
              <a:t>Problemas comuns do </a:t>
            </a: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sono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: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Insônia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Hipersomnio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Narcolepsia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Sonambulismo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Enuresis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Terrores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noturnos.</a:t>
            </a:r>
            <a:r>
              <a:rPr lang="pt-BR" sz="3200" b="1" u="sng" dirty="0"/>
              <a:t> 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44" y="-24"/>
            <a:ext cx="900115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pt-BR" sz="3200" b="1" dirty="0">
                <a:latin typeface="Arial" pitchFamily="34" charset="0"/>
                <a:cs typeface="Arial" pitchFamily="34" charset="0"/>
              </a:rPr>
              <a:t>Insônia: </a:t>
            </a:r>
            <a:endParaRPr lang="pt-BR" sz="32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>
                <a:latin typeface="Arial" pitchFamily="34" charset="0"/>
                <a:cs typeface="Arial" pitchFamily="34" charset="0"/>
              </a:rPr>
              <a:t>I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mpossibilidade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de dormir, ou despertar muitas vezes. Este transtorno é com muito a alteração mais comum do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sono.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pt-BR" sz="3200" b="1" dirty="0" err="1" smtClean="0">
                <a:latin typeface="Arial" pitchFamily="34" charset="0"/>
                <a:cs typeface="Arial" pitchFamily="34" charset="0"/>
              </a:rPr>
              <a:t>Hipersomnio</a:t>
            </a:r>
            <a:r>
              <a:rPr lang="pt-BR" sz="3200" b="1" dirty="0">
                <a:latin typeface="Arial" pitchFamily="34" charset="0"/>
                <a:cs typeface="Arial" pitchFamily="34" charset="0"/>
              </a:rPr>
              <a:t>: </a:t>
            </a:r>
            <a:endParaRPr lang="pt-BR" sz="32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sono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excessivo.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Pensa-se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que as pessoas que tendem a dormir em excesso podem utilizá-lo como mecanismo de defesa para escapar de ansiedades ou frustrações na satisfação de suas necessidades básicas.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44" y="-24"/>
            <a:ext cx="9001156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pt-BR" sz="3200" b="1" dirty="0" err="1" smtClean="0">
                <a:latin typeface="Arial" pitchFamily="34" charset="0"/>
                <a:cs typeface="Arial" pitchFamily="34" charset="0"/>
              </a:rPr>
              <a:t>Narcolepsia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Ataque repentinos de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sono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irresistíveis.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Este é um problema que afeta a um número pequeno mas importante de pessoas.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O ataque irresistível de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sonos 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pode durar de 10 a 20 minutos.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Com </a:t>
            </a: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frequência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, os pacientes têm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sonos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vívidos e não podem mover-se ao despertar. </a:t>
            </a:r>
          </a:p>
          <a:p>
            <a:pPr algn="just"/>
            <a:endParaRPr lang="pt-BR" sz="32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Sonambulismo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r>
              <a:rPr lang="pt-BR" sz="3200" dirty="0" smtClean="0">
                <a:latin typeface="Arial" pitchFamily="34" charset="0"/>
                <a:cs typeface="Arial" pitchFamily="34" charset="0"/>
              </a:rPr>
              <a:t>Caminhar dormido.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Este transtorno é mais comum em homens que em mulheres. </a:t>
            </a:r>
          </a:p>
          <a:p>
            <a:pPr algn="just"/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38" y="-24"/>
            <a:ext cx="9072562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Também é muito </a:t>
            </a:r>
            <a:r>
              <a:rPr lang="pt-BR" sz="3000" dirty="0" err="1" smtClean="0">
                <a:latin typeface="Arial" pitchFamily="34" charset="0"/>
                <a:cs typeface="Arial" pitchFamily="34" charset="0"/>
              </a:rPr>
              <a:t>frequente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 em meninos. Está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acostumado a haver uma tendência familiar a este transtorno.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Tende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a ocorrer durante as etapas 3 e 4 do ciclo do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sono;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em </a:t>
            </a:r>
            <a:r>
              <a:rPr lang="pt-BR" sz="3000" dirty="0" err="1" smtClean="0">
                <a:latin typeface="Arial" pitchFamily="34" charset="0"/>
                <a:cs typeface="Arial" pitchFamily="34" charset="0"/>
              </a:rPr>
              <a:t>consequência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, os sonâmbulos revistam estar confundidos e desorientados.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Não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é razoável despertá-los, mas deve proteger-se os para evitar que se lesem.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pt-BR" sz="3000" b="1" dirty="0" err="1" smtClean="0">
                <a:latin typeface="Arial" pitchFamily="34" charset="0"/>
                <a:cs typeface="Arial" pitchFamily="34" charset="0"/>
              </a:rPr>
              <a:t>Enuresis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: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Micção noturna.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Este é um problema comum nos meninos e pode ocorrer em alguns adultos.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É mais </a:t>
            </a:r>
            <a:r>
              <a:rPr lang="pt-BR" sz="3000" dirty="0" err="1" smtClean="0">
                <a:latin typeface="Arial" pitchFamily="34" charset="0"/>
                <a:cs typeface="Arial" pitchFamily="34" charset="0"/>
              </a:rPr>
              <a:t>frequente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 em varões e meninos com transtornos emocionais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. </a:t>
            </a:r>
            <a:endParaRPr lang="es-ES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-24"/>
            <a:ext cx="907259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Terrores noturnos e pesadelos: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Estes problemas do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sono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são comuns em meninos e chegam a seu máximo nos anos pré-escolares.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Acredita-se que os pesadelos derivam de fatores psicológicos e são, basicamente, uma manifestação de ansiedade.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Ocorrem durante 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sono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ativo.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Pensa-se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que os terrores noturnos se devem a razões fisiológicas, a causa mais provável é a imaturidade do sistema nervoso.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Ocorrem durante 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sono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profundo.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44" y="-24"/>
            <a:ext cx="900115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O menino se sinta íngreme na cama ou tomada uma posição caprichosa e grita. Está aterrorizado.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Seu pulso e respirações são rápidos e as pupilas estão dilatadas (manifestações da reação de fuga ou luta ante o perigo).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Com </a:t>
            </a:r>
            <a:r>
              <a:rPr lang="pt-BR" sz="3200" smtClean="0">
                <a:latin typeface="Arial" pitchFamily="34" charset="0"/>
                <a:cs typeface="Arial" pitchFamily="34" charset="0"/>
              </a:rPr>
              <a:t>frequência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 está desorientado.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Embora seja possível que não reconheça à pessoa que acode quando chora, está acostumado a ser possível tranqüilizá-lo carregando-o e lhe falando em voz bago e suave. </a:t>
            </a:r>
            <a:endParaRPr lang="es-E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1267</Words>
  <Application>Microsoft Office PowerPoint</Application>
  <PresentationFormat>Presentación en pantalla (4:3)</PresentationFormat>
  <Paragraphs>109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nairis</dc:creator>
  <cp:lastModifiedBy>nairis</cp:lastModifiedBy>
  <cp:revision>16</cp:revision>
  <dcterms:created xsi:type="dcterms:W3CDTF">2015-10-09T08:54:22Z</dcterms:created>
  <dcterms:modified xsi:type="dcterms:W3CDTF">2015-10-19T17:11:31Z</dcterms:modified>
</cp:coreProperties>
</file>