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FC92-82E8-4C7E-A02B-6A24657F7DB9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C0F15-753F-4853-A571-DE56691B6EC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FC92-82E8-4C7E-A02B-6A24657F7DB9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C0F15-753F-4853-A571-DE56691B6EC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FC92-82E8-4C7E-A02B-6A24657F7DB9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C0F15-753F-4853-A571-DE56691B6EC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FC92-82E8-4C7E-A02B-6A24657F7DB9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C0F15-753F-4853-A571-DE56691B6EC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FC92-82E8-4C7E-A02B-6A24657F7DB9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C0F15-753F-4853-A571-DE56691B6EC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FC92-82E8-4C7E-A02B-6A24657F7DB9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C0F15-753F-4853-A571-DE56691B6EC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FC92-82E8-4C7E-A02B-6A24657F7DB9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C0F15-753F-4853-A571-DE56691B6EC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FC92-82E8-4C7E-A02B-6A24657F7DB9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C0F15-753F-4853-A571-DE56691B6EC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FC92-82E8-4C7E-A02B-6A24657F7DB9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C0F15-753F-4853-A571-DE56691B6EC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FC92-82E8-4C7E-A02B-6A24657F7DB9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C0F15-753F-4853-A571-DE56691B6EC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FC92-82E8-4C7E-A02B-6A24657F7DB9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C0F15-753F-4853-A571-DE56691B6EC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3FC92-82E8-4C7E-A02B-6A24657F7DB9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C0F15-753F-4853-A571-DE56691B6EC9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14282" y="-24"/>
            <a:ext cx="87254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400" b="1" dirty="0" smtClean="0">
                <a:latin typeface="Arial" pitchFamily="34" charset="0"/>
                <a:cs typeface="Arial" pitchFamily="34" charset="0"/>
              </a:rPr>
              <a:t>Introdução à Enfermagem</a:t>
            </a:r>
            <a:endParaRPr lang="es-ES" sz="5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71406" y="857232"/>
            <a:ext cx="907259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3200" b="1" dirty="0" smtClean="0">
                <a:latin typeface="Arial" pitchFamily="34" charset="0"/>
                <a:cs typeface="Arial" pitchFamily="34" charset="0"/>
              </a:rPr>
              <a:t>Tema:</a:t>
            </a:r>
            <a:r>
              <a:rPr lang="pt-PT" sz="3200" dirty="0" smtClean="0">
                <a:latin typeface="Arial" pitchFamily="34" charset="0"/>
                <a:cs typeface="Arial" pitchFamily="34" charset="0"/>
              </a:rPr>
              <a:t> Terapêutica intravenosa ou venoclise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algn="just"/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Sumário: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Definição. </a:t>
            </a:r>
            <a:endParaRPr lang="pt-BR" sz="32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Considerações gerais.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Objetivos. Precauções. Eleição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de veias.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Canalizações mais comuns.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200" smtClean="0">
                <a:latin typeface="Arial" pitchFamily="34" charset="0"/>
                <a:cs typeface="Arial" pitchFamily="34" charset="0"/>
              </a:rPr>
              <a:t>Equipamento.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f1206aa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4000504"/>
            <a:ext cx="4500594" cy="28289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0" y="0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Terapia medicamentosa intravenosa ou </a:t>
            </a:r>
            <a:r>
              <a:rPr lang="pt-B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venoclise</a:t>
            </a: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Conceito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Consiste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em injetar na veia uma grande quantidade de líquido, gota a gota.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Considerações gerais: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administração direta de líquidos em uma veia periférica está indicada quando o paciente não pode tomar líquidos por via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oral;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venoclise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permite que o paciente obtenha muito líquido,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eletrólitos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e substâncias nutritivas que lhes são necessários para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viver;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Além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disso, este método tem a vantagem de sua rápida absorção, que é particularmente importante ao administrar certos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medicamentos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;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3200" dirty="0">
                <a:latin typeface="Arial" pitchFamily="34" charset="0"/>
                <a:cs typeface="Arial" pitchFamily="34" charset="0"/>
              </a:rPr>
              <a:t>A eleição do sítio para administrar a </a:t>
            </a:r>
            <a:r>
              <a:rPr lang="pt-BR" sz="3200" dirty="0" err="1">
                <a:latin typeface="Arial" pitchFamily="34" charset="0"/>
                <a:cs typeface="Arial" pitchFamily="34" charset="0"/>
              </a:rPr>
              <a:t>venoclisis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 depende de diversos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fatores;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Devem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tomar-se em conta o estado das veias do paciente, quão mesmo sua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comodidade;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Com </a:t>
            </a:r>
            <a:r>
              <a:rPr lang="pt-BR" sz="3200" dirty="0" err="1" smtClean="0">
                <a:latin typeface="Arial" pitchFamily="34" charset="0"/>
                <a:cs typeface="Arial" pitchFamily="34" charset="0"/>
              </a:rPr>
              <a:t>frequência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se utilizam as veias cefálica e basílica do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antebraço;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Estes sítios requerem que o paciente estenda o braço, o que pode ser incômodo depois de um período prolongado;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Entretanto, estas veias, ao estender-se pelo eixo do rádio e o cúbito (ossos do antebraço), proporcionam uma férula natural e não se faz necessária a extensão do cotovelo.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3000" dirty="0">
                <a:latin typeface="Arial" pitchFamily="34" charset="0"/>
                <a:cs typeface="Arial" pitchFamily="34" charset="0"/>
              </a:rPr>
              <a:t>A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ntes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de iniciar uma </a:t>
            </a:r>
            <a:r>
              <a:rPr lang="pt-BR" sz="3000" dirty="0" err="1" smtClean="0">
                <a:latin typeface="Arial" pitchFamily="34" charset="0"/>
                <a:cs typeface="Arial" pitchFamily="34" charset="0"/>
              </a:rPr>
              <a:t>venoclise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deve se ter presente que, </a:t>
            </a:r>
            <a:r>
              <a:rPr lang="pt-BR" sz="3000" dirty="0" err="1" smtClean="0">
                <a:latin typeface="Arial" pitchFamily="34" charset="0"/>
                <a:cs typeface="Arial" pitchFamily="34" charset="0"/>
              </a:rPr>
              <a:t>frequentemente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, acontece nos meninos e às vezes nos adultos, as veias superficiais são inacessíveis ou inadequadas para a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instilação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do medicamento, e é necessário fazer uma pequena incisão; esta técnica é efetuada pelo cirurgião, ajudado pelo pessoal de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enfermagem. </a:t>
            </a:r>
          </a:p>
          <a:p>
            <a:pPr algn="just">
              <a:buFont typeface="Arial" pitchFamily="34" charset="0"/>
              <a:buChar char="•"/>
            </a:pPr>
            <a:r>
              <a:rPr lang="pt-BR" sz="3000" dirty="0">
                <a:latin typeface="Arial" pitchFamily="34" charset="0"/>
                <a:cs typeface="Arial" pitchFamily="34" charset="0"/>
              </a:rPr>
              <a:t>Pode ser necessário variar a altura da vasilha do líquido, segundo a pressão com que se deseje que entre o líquido na veia. quanto mais alto é o frasco, mais forte será a gravidade no líquido, e maior a pressão que exerce. Está acostumado a bastar com 1 m por cima do nível da cama para quase todas as </a:t>
            </a:r>
            <a:r>
              <a:rPr lang="pt-BR" sz="3000" dirty="0" err="1" smtClean="0">
                <a:latin typeface="Arial" pitchFamily="34" charset="0"/>
                <a:cs typeface="Arial" pitchFamily="34" charset="0"/>
              </a:rPr>
              <a:t>venoclise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.</a:t>
            </a:r>
            <a:endParaRPr lang="es-ES" sz="3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3000" dirty="0">
                <a:latin typeface="Arial" pitchFamily="34" charset="0"/>
                <a:cs typeface="Arial" pitchFamily="34" charset="0"/>
              </a:rPr>
              <a:t>Durante a destilação intravenosa se vigia a aparição de qualquer efeito indesejável no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paciente;</a:t>
            </a:r>
          </a:p>
          <a:p>
            <a:pPr algn="just">
              <a:buFont typeface="Arial" pitchFamily="34" charset="0"/>
              <a:buChar char="•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De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maneira específica, o enfermeiro deve vigiar o sítio da agulha ou cateter intravenoso em busca de tumefação, </a:t>
            </a:r>
            <a:r>
              <a:rPr lang="pt-BR" sz="3000" dirty="0" err="1" smtClean="0">
                <a:latin typeface="Arial" pitchFamily="34" charset="0"/>
                <a:cs typeface="Arial" pitchFamily="34" charset="0"/>
              </a:rPr>
              <a:t>vermelhecimento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e dor. Estas reações indicam, possivelmente, que a agulha saiu que a veia do paciente e que o líquido está infiltrando pelas malhas circundantes; </a:t>
            </a:r>
            <a:endParaRPr lang="pt-BR" sz="3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Também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se vigia no paciente a aparição de signos de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sobre hidratação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ou sobrecarga cardíaca. Se o pulso se fizer mais rápido, aumenta a pressão arterial ou aparece dispnéia, que podem indicar sobrecarga cardíaca; isto se informará ao médico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imediatamente; </a:t>
            </a:r>
            <a:endParaRPr lang="es-ES" sz="3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-24"/>
            <a:ext cx="9144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3200" dirty="0">
                <a:latin typeface="Arial" pitchFamily="34" charset="0"/>
                <a:cs typeface="Arial" pitchFamily="34" charset="0"/>
              </a:rPr>
              <a:t>O enfermeiro anotará na história clínica do paciente o volume e a classe de líquido intravenoso que lhe está administrando;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Do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mesmo modo,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anotar-se-á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o sítio de punção, o ritmo de destilação, a hora em que se iniciou e seu nome. Deste modo pode escolher-se outro sitio para a seguinte </a:t>
            </a:r>
            <a:r>
              <a:rPr lang="pt-BR" sz="3200" dirty="0" err="1" smtClean="0">
                <a:latin typeface="Arial" pitchFamily="34" charset="0"/>
                <a:cs typeface="Arial" pitchFamily="34" charset="0"/>
              </a:rPr>
              <a:t>venoclise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Em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geral, os sítios se escolhem das zonas mais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distais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para as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proximais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, de modo que os sítios de </a:t>
            </a:r>
            <a:r>
              <a:rPr lang="pt-BR" sz="3200" dirty="0" err="1" smtClean="0">
                <a:latin typeface="Arial" pitchFamily="34" charset="0"/>
                <a:cs typeface="Arial" pitchFamily="34" charset="0"/>
              </a:rPr>
              <a:t>venoclise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selecionados não impeçam o passo da solução pelas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veias;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Encontraram-se muitos problemas na administração de líquidos intravenosos. Se o líquido deixar de passar ou passa de maneira intermitente, é provável que se moveu a agulha ou que o </a:t>
            </a: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bisel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desta se encontre descansando contra a parede da veia;</a:t>
            </a:r>
            <a:endParaRPr lang="es-ES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O problema está acostumado a corrigir-se alterando ligeiramente a posição da agulha. Se a solução intravenosa passar para os espaços intersticiais, a administração da </a:t>
            </a: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venoclise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deve iniciar-se de novo com outra agulha estéril;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O enfermeiro pode conhecer a presença de líquidos nos espaços intersticiais pelo edema que se forma ao redor do sítio de injeção, quando o líquido se infiltra nas malhas subcutâneas. 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Além disso, ocasiona dor, ardência local, palidez e diminuição da temperatura cutânea na extremidade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afetada;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 extravasarão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de solução intravenosa </a:t>
            </a: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frequentemente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se denomina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infiltração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, já que o líquido infiltra as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malhas;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Se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um medicamento potencialmente nocivo para as malhas se injeta pela veia em grandes dose, consulte-o com o médico e coloque rapidamente uma </a:t>
            </a: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venoclise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preferentemente com solução salina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fisiológica.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Administre uma pequena quantidade desta e antes de injetar o fármaco, certifique-se de que não haja signos de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infiltração;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É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preciso conhecer o antídoto (se o houver) dos medicamentos intravenosos capazes de causar necrose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hística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quando se extravasarem.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P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eça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ao paciente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relatório de qualquer moléstia no sítio da </a:t>
            </a: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venopunção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Durante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 administração da </a:t>
            </a: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venoclise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examine </a:t>
            </a: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frequentemente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o sítio, em busca de signos de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infiltração;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Outro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problema é a aparição de borbulhas na equipe. Quando isto ocorra, deve desconectar a equipe em sua união com a agulha e deixar que o líquido corra até que as borbulhas sejam expulsas.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Objetivos: </a:t>
            </a:r>
            <a:endParaRPr lang="pt-B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Proporcionar eletrólitos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ou nutrientes ao paciente, quando se encontra incapacitado para ingeri-los ou tenha perdido muito líquido e assim estabilizar seu equilíbrio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metabólico; 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Obter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uma ação terapêutica mais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rápida;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Administrar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medicamentos que são irritantes e intoleráveis por outras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vias;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Administrar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grandes dose de medicamentos em determinado tempo.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Precauções: 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Certificar-se de que a região que se vai a puncionar foi lavada previamente e raspada em caso necessário;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Certificar-se de que o material esteja completo antes de começar o procedimento;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 equipe deve ser estéril, descartável e trocar-se cada 48 h, em dependência da manipulação e das orientações epidemiológicas;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Observar a solução antes de administrá-la;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3100" dirty="0" smtClean="0">
                <a:latin typeface="Arial" pitchFamily="34" charset="0"/>
                <a:cs typeface="Arial" pitchFamily="34" charset="0"/>
              </a:rPr>
              <a:t>Não administrar medicamentos contra-indicados por esta via;</a:t>
            </a:r>
          </a:p>
          <a:p>
            <a:pPr algn="just">
              <a:buFont typeface="Arial" pitchFamily="34" charset="0"/>
              <a:buChar char="•"/>
            </a:pPr>
            <a:r>
              <a:rPr lang="pt-BR" sz="3100" dirty="0" smtClean="0">
                <a:latin typeface="Arial" pitchFamily="34" charset="0"/>
                <a:cs typeface="Arial" pitchFamily="34" charset="0"/>
              </a:rPr>
              <a:t>Observar </a:t>
            </a:r>
            <a:r>
              <a:rPr lang="pt-BR" sz="3100" dirty="0">
                <a:latin typeface="Arial" pitchFamily="34" charset="0"/>
                <a:cs typeface="Arial" pitchFamily="34" charset="0"/>
              </a:rPr>
              <a:t>se a câmara de destilação funciona </a:t>
            </a:r>
            <a:r>
              <a:rPr lang="pt-BR" sz="3100" dirty="0" smtClean="0">
                <a:latin typeface="Arial" pitchFamily="34" charset="0"/>
                <a:cs typeface="Arial" pitchFamily="34" charset="0"/>
              </a:rPr>
              <a:t>bem;</a:t>
            </a:r>
          </a:p>
          <a:p>
            <a:pPr algn="just">
              <a:buFont typeface="Arial" pitchFamily="34" charset="0"/>
              <a:buChar char="•"/>
            </a:pPr>
            <a:r>
              <a:rPr lang="pt-BR" sz="3100" dirty="0" smtClean="0">
                <a:latin typeface="Arial" pitchFamily="34" charset="0"/>
                <a:cs typeface="Arial" pitchFamily="34" charset="0"/>
              </a:rPr>
              <a:t>Extrair </a:t>
            </a:r>
            <a:r>
              <a:rPr lang="pt-BR" sz="3100" dirty="0">
                <a:latin typeface="Arial" pitchFamily="34" charset="0"/>
                <a:cs typeface="Arial" pitchFamily="34" charset="0"/>
              </a:rPr>
              <a:t>o ar da </a:t>
            </a:r>
            <a:r>
              <a:rPr lang="pt-BR" sz="3100" dirty="0" smtClean="0">
                <a:latin typeface="Arial" pitchFamily="34" charset="0"/>
                <a:cs typeface="Arial" pitchFamily="34" charset="0"/>
              </a:rPr>
              <a:t>equipe;</a:t>
            </a:r>
          </a:p>
          <a:p>
            <a:pPr algn="just">
              <a:buFont typeface="Arial" pitchFamily="34" charset="0"/>
              <a:buChar char="•"/>
            </a:pPr>
            <a:r>
              <a:rPr lang="pt-BR" sz="3100" dirty="0" smtClean="0">
                <a:latin typeface="Arial" pitchFamily="34" charset="0"/>
                <a:cs typeface="Arial" pitchFamily="34" charset="0"/>
              </a:rPr>
              <a:t>Certificar-se </a:t>
            </a:r>
            <a:r>
              <a:rPr lang="pt-BR" sz="3100" dirty="0">
                <a:latin typeface="Arial" pitchFamily="34" charset="0"/>
                <a:cs typeface="Arial" pitchFamily="34" charset="0"/>
              </a:rPr>
              <a:t>de que o </a:t>
            </a:r>
            <a:r>
              <a:rPr lang="pt-BR" sz="3100" dirty="0" err="1">
                <a:latin typeface="Arial" pitchFamily="34" charset="0"/>
                <a:cs typeface="Arial" pitchFamily="34" charset="0"/>
              </a:rPr>
              <a:t>bisel</a:t>
            </a:r>
            <a:r>
              <a:rPr lang="pt-BR" sz="3100" dirty="0">
                <a:latin typeface="Arial" pitchFamily="34" charset="0"/>
                <a:cs typeface="Arial" pitchFamily="34" charset="0"/>
              </a:rPr>
              <a:t> da agulha se encontra em boas condições e que seja colocado para cima para puncionar a </a:t>
            </a:r>
            <a:r>
              <a:rPr lang="pt-BR" sz="3100" dirty="0" smtClean="0">
                <a:latin typeface="Arial" pitchFamily="34" charset="0"/>
                <a:cs typeface="Arial" pitchFamily="34" charset="0"/>
              </a:rPr>
              <a:t>veia;</a:t>
            </a:r>
          </a:p>
          <a:p>
            <a:pPr algn="just">
              <a:buFont typeface="Arial" pitchFamily="34" charset="0"/>
              <a:buChar char="•"/>
            </a:pPr>
            <a:r>
              <a:rPr lang="pt-BR" sz="3100" dirty="0" smtClean="0">
                <a:latin typeface="Arial" pitchFamily="34" charset="0"/>
                <a:cs typeface="Arial" pitchFamily="34" charset="0"/>
              </a:rPr>
              <a:t>Ao </a:t>
            </a:r>
            <a:r>
              <a:rPr lang="pt-BR" sz="3100" dirty="0">
                <a:latin typeface="Arial" pitchFamily="34" charset="0"/>
                <a:cs typeface="Arial" pitchFamily="34" charset="0"/>
              </a:rPr>
              <a:t>puncionar a veia e não canalizá-la, </a:t>
            </a:r>
            <a:r>
              <a:rPr lang="pt-BR" sz="3100" dirty="0" smtClean="0">
                <a:latin typeface="Arial" pitchFamily="34" charset="0"/>
                <a:cs typeface="Arial" pitchFamily="34" charset="0"/>
              </a:rPr>
              <a:t>trocar-se-á </a:t>
            </a:r>
            <a:r>
              <a:rPr lang="pt-BR" sz="3100" dirty="0">
                <a:latin typeface="Arial" pitchFamily="34" charset="0"/>
                <a:cs typeface="Arial" pitchFamily="34" charset="0"/>
              </a:rPr>
              <a:t>a agulha quantas vezes seja </a:t>
            </a:r>
            <a:r>
              <a:rPr lang="pt-BR" sz="3100" dirty="0" smtClean="0">
                <a:latin typeface="Arial" pitchFamily="34" charset="0"/>
                <a:cs typeface="Arial" pitchFamily="34" charset="0"/>
              </a:rPr>
              <a:t>necessário;</a:t>
            </a:r>
          </a:p>
          <a:p>
            <a:pPr algn="just">
              <a:buFont typeface="Arial" pitchFamily="34" charset="0"/>
              <a:buChar char="•"/>
            </a:pPr>
            <a:r>
              <a:rPr lang="pt-BR" sz="3100" dirty="0" smtClean="0">
                <a:latin typeface="Arial" pitchFamily="34" charset="0"/>
                <a:cs typeface="Arial" pitchFamily="34" charset="0"/>
              </a:rPr>
              <a:t>Certificar-se </a:t>
            </a:r>
            <a:r>
              <a:rPr lang="pt-BR" sz="3100" dirty="0">
                <a:latin typeface="Arial" pitchFamily="34" charset="0"/>
                <a:cs typeface="Arial" pitchFamily="34" charset="0"/>
              </a:rPr>
              <a:t>de que a agulha permaneça em </a:t>
            </a:r>
            <a:r>
              <a:rPr lang="pt-BR" sz="3100" dirty="0" smtClean="0">
                <a:latin typeface="Arial" pitchFamily="34" charset="0"/>
                <a:cs typeface="Arial" pitchFamily="34" charset="0"/>
              </a:rPr>
              <a:t>veia;</a:t>
            </a:r>
          </a:p>
          <a:p>
            <a:pPr algn="just">
              <a:buFont typeface="Arial" pitchFamily="34" charset="0"/>
              <a:buChar char="•"/>
            </a:pPr>
            <a:r>
              <a:rPr lang="pt-BR" sz="3100" dirty="0" smtClean="0">
                <a:latin typeface="Arial" pitchFamily="34" charset="0"/>
                <a:cs typeface="Arial" pitchFamily="34" charset="0"/>
              </a:rPr>
              <a:t>Manter </a:t>
            </a:r>
            <a:r>
              <a:rPr lang="pt-BR" sz="3100" dirty="0">
                <a:latin typeface="Arial" pitchFamily="34" charset="0"/>
                <a:cs typeface="Arial" pitchFamily="34" charset="0"/>
              </a:rPr>
              <a:t>a regulação da destilação segundo indicação </a:t>
            </a:r>
            <a:r>
              <a:rPr lang="pt-BR" sz="3100" dirty="0" smtClean="0">
                <a:latin typeface="Arial" pitchFamily="34" charset="0"/>
                <a:cs typeface="Arial" pitchFamily="34" charset="0"/>
              </a:rPr>
              <a:t>médica;</a:t>
            </a:r>
          </a:p>
          <a:p>
            <a:pPr algn="just">
              <a:buFont typeface="Arial" pitchFamily="34" charset="0"/>
              <a:buChar char="•"/>
            </a:pPr>
            <a:r>
              <a:rPr lang="pt-BR" sz="3100" dirty="0" smtClean="0">
                <a:latin typeface="Arial" pitchFamily="34" charset="0"/>
                <a:cs typeface="Arial" pitchFamily="34" charset="0"/>
              </a:rPr>
              <a:t>Observar </a:t>
            </a:r>
            <a:r>
              <a:rPr lang="pt-BR" sz="3100" dirty="0">
                <a:latin typeface="Arial" pitchFamily="34" charset="0"/>
                <a:cs typeface="Arial" pitchFamily="34" charset="0"/>
              </a:rPr>
              <a:t>signos de </a:t>
            </a:r>
            <a:r>
              <a:rPr lang="pt-BR" sz="3100" dirty="0" smtClean="0">
                <a:latin typeface="Arial" pitchFamily="34" charset="0"/>
                <a:cs typeface="Arial" pitchFamily="34" charset="0"/>
              </a:rPr>
              <a:t>flebite; </a:t>
            </a:r>
            <a:endParaRPr lang="es-ES" sz="31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Em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caso de que se obstrua a agulha, cateter, </a:t>
            </a: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brânula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, mocha ou </a:t>
            </a: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trócar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devem-se trocar e não passar líquido para evitar que se desprenda o coágulo que os obstrui e passe à corrente circulatória, o qual traria complicações ao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paciente;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Não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se podem extrair nem introduzir líquidos pelo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bota ar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da equipe de </a:t>
            </a: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venoclise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Regiões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</a:t>
            </a:r>
            <a:endParaRPr lang="pt-B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Pode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administrar-se em qualquer veia facilmente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acessível;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Se escolherão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as que se façam mais proeminentes, geralmente as da flexura do cotovelo (basílica, cefálica e a média cubital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);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Pode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utilizar o bordo externo da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boneca; 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 Nunca utilizar a veia safena por cima do tornozelo, pelo compromisso vascular que pode provocar; excepcionalmente se faz em pediatria, em meninos pequenos;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Podem utilizar-se outras veias segundo indicação médica. 	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Equipamento: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Bandeja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limpa desinfetada com amparo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estéril;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Solução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indicada e rotulada com escala confeccionada e medicamentos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indicados;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Seringas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de injeção de 5, 10 mL e agulhas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No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. 20, 21, 22, mocha, </a:t>
            </a: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brânula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ou </a:t>
            </a: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trócar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Torundas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estéreis;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s-ES" sz="2800" dirty="0" smtClean="0">
                <a:latin typeface="Arial" pitchFamily="34" charset="0"/>
                <a:cs typeface="Arial" pitchFamily="34" charset="0"/>
              </a:rPr>
              <a:t>Equipe </a:t>
            </a:r>
            <a:r>
              <a:rPr lang="es-ES" sz="2800" dirty="0">
                <a:latin typeface="Arial" pitchFamily="34" charset="0"/>
                <a:cs typeface="Arial" pitchFamily="34" charset="0"/>
              </a:rPr>
              <a:t>de </a:t>
            </a:r>
            <a:r>
              <a:rPr lang="es-ES" sz="2800" dirty="0" err="1" smtClean="0">
                <a:latin typeface="Arial" pitchFamily="34" charset="0"/>
                <a:cs typeface="Arial" pitchFamily="34" charset="0"/>
              </a:rPr>
              <a:t>venoclise</a:t>
            </a:r>
            <a:r>
              <a:rPr lang="es-ES" sz="2800" dirty="0" smtClean="0">
                <a:latin typeface="Arial" pitchFamily="34" charset="0"/>
                <a:cs typeface="Arial" pitchFamily="34" charset="0"/>
              </a:rPr>
              <a:t>;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 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Segueta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metálica, serra ou aditamento asséptico (aprovado pela direção da instituição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);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Frasco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com solução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anti-séptica;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Cubeta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estéril com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tampa;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Ligadura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ou material elástico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substitutivo;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 Adesivo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e tesoura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abotoada;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Toalha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, pano ou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papel;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Tabuleta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(se for necessário) e vendagem de gaze ou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tecido.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Recipiente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de refugos. 	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Equipe </a:t>
            </a: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acessória: </a:t>
            </a:r>
            <a:endParaRPr lang="pt-B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Porta soro;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Cadeira;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Fonte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de luz. 	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Canalização de veia com </a:t>
            </a:r>
            <a:r>
              <a:rPr lang="pt-B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brânula</a:t>
            </a: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É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 canalização de uma veia de maior grossura para o tratamento prolongado de pacientes, utilizando um </a:t>
            </a: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trócar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plástico. 	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Brânula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: cateter montado sobre uma agulha. 	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Objetivo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	</a:t>
            </a:r>
            <a:endParaRPr lang="pt-B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Manter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uma veia permeável por mais tempo e segurança. 	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Precaução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</a:t>
            </a:r>
            <a:endParaRPr lang="pt-B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Vigiar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que o tempo de duração da </a:t>
            </a: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brânula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utilizada não seja maior que o estabelecido pelas normas de epidemiologia. 	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Canalização de veia com </a:t>
            </a: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mocha: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É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 introdução de líquido terapêutico em veias de pequena grossura, mediante uma agulha inserida em um cateter de pequeno calibre. 	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Mocha: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É uma agulha inserida em um cateter de pequeno calibre.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Objetivo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	</a:t>
            </a:r>
            <a:endParaRPr lang="pt-B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Aplicar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medicamentos intravenosos, em caso de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impossibilidade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de canalização por outros métodos. 	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Precaução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	</a:t>
            </a:r>
            <a:endParaRPr lang="pt-B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Vigiar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que o tempo de duração da aplicação da mocha não seja maior que o estabelecido pelas normas de epidemiologia. 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1281</Words>
  <Application>Microsoft Office PowerPoint</Application>
  <PresentationFormat>Presentación en pantalla (4:3)</PresentationFormat>
  <Paragraphs>104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nairis</dc:creator>
  <cp:lastModifiedBy>nairis</cp:lastModifiedBy>
  <cp:revision>10</cp:revision>
  <dcterms:created xsi:type="dcterms:W3CDTF">2015-11-16T07:09:55Z</dcterms:created>
  <dcterms:modified xsi:type="dcterms:W3CDTF">2015-11-16T08:45:44Z</dcterms:modified>
</cp:coreProperties>
</file>