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9BE66E9-FCDC-4804-A1FE-3C484A635225}" type="datetimeFigureOut">
              <a:rPr lang="es-ES" smtClean="0"/>
              <a:pPr/>
              <a:t>21/09/2015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0534821-7EFA-46B3-B96A-E015D208BA2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E66E9-FCDC-4804-A1FE-3C484A635225}" type="datetimeFigureOut">
              <a:rPr lang="es-ES" smtClean="0"/>
              <a:pPr/>
              <a:t>21/09/2015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34821-7EFA-46B3-B96A-E015D208BA2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85720" y="76778"/>
            <a:ext cx="8643998" cy="923330"/>
          </a:xfrm>
          <a:prstGeom prst="rect">
            <a:avLst/>
          </a:prstGeom>
          <a:noFill/>
        </p:spPr>
        <p:txBody>
          <a:bodyPr wrap="square" rtlCol="0">
            <a:spAutoFit/>
          </a:bodyPr>
          <a:lstStyle/>
          <a:p>
            <a:pPr algn="just"/>
            <a:r>
              <a:rPr lang="pt-PT" sz="5400" b="1" dirty="0" smtClean="0">
                <a:latin typeface="Arial" pitchFamily="34" charset="0"/>
                <a:cs typeface="Arial" pitchFamily="34" charset="0"/>
              </a:rPr>
              <a:t>Introdução à Enfermagem </a:t>
            </a:r>
            <a:endParaRPr lang="es-ES" sz="5400" b="1" dirty="0">
              <a:latin typeface="Arial" pitchFamily="34" charset="0"/>
              <a:cs typeface="Arial" pitchFamily="34" charset="0"/>
            </a:endParaRPr>
          </a:p>
        </p:txBody>
      </p:sp>
      <p:sp>
        <p:nvSpPr>
          <p:cNvPr id="5" name="4 CuadroTexto"/>
          <p:cNvSpPr txBox="1"/>
          <p:nvPr/>
        </p:nvSpPr>
        <p:spPr>
          <a:xfrm>
            <a:off x="71406" y="1357298"/>
            <a:ext cx="9001124" cy="3600986"/>
          </a:xfrm>
          <a:prstGeom prst="rect">
            <a:avLst/>
          </a:prstGeom>
          <a:noFill/>
        </p:spPr>
        <p:txBody>
          <a:bodyPr wrap="square" rtlCol="0">
            <a:spAutoFit/>
          </a:bodyPr>
          <a:lstStyle/>
          <a:p>
            <a:pPr algn="just"/>
            <a:r>
              <a:rPr lang="pt-PT" sz="3600" b="1" dirty="0" smtClean="0">
                <a:latin typeface="Arial" pitchFamily="34" charset="0"/>
                <a:cs typeface="Arial" pitchFamily="34" charset="0"/>
              </a:rPr>
              <a:t>Tema :</a:t>
            </a:r>
            <a:r>
              <a:rPr lang="pt-PT" sz="3200" dirty="0" smtClean="0">
                <a:latin typeface="Arial" pitchFamily="34" charset="0"/>
                <a:cs typeface="Arial" pitchFamily="34" charset="0"/>
              </a:rPr>
              <a:t> </a:t>
            </a:r>
            <a:r>
              <a:rPr lang="pt-BR" sz="3200" dirty="0">
                <a:latin typeface="Arial" pitchFamily="34" charset="0"/>
                <a:cs typeface="Arial" pitchFamily="34" charset="0"/>
              </a:rPr>
              <a:t>Vendagens</a:t>
            </a:r>
            <a:r>
              <a:rPr lang="pt-BR" sz="3200" dirty="0" smtClean="0">
                <a:latin typeface="Arial" pitchFamily="34" charset="0"/>
                <a:cs typeface="Arial" pitchFamily="34" charset="0"/>
              </a:rPr>
              <a:t>.</a:t>
            </a:r>
          </a:p>
          <a:p>
            <a:pPr algn="just"/>
            <a:r>
              <a:rPr lang="pt-BR" sz="3400" dirty="0">
                <a:effectLst>
                  <a:outerShdw blurRad="38100" dist="38100" dir="2700000" algn="tl">
                    <a:srgbClr val="000000">
                      <a:alpha val="43137"/>
                    </a:srgbClr>
                  </a:outerShdw>
                </a:effectLst>
                <a:latin typeface="Arial" pitchFamily="34" charset="0"/>
                <a:cs typeface="Arial" pitchFamily="34" charset="0"/>
              </a:rPr>
              <a:t>S</a:t>
            </a:r>
            <a:r>
              <a:rPr lang="pt-BR" sz="3400" dirty="0" smtClean="0">
                <a:effectLst>
                  <a:outerShdw blurRad="38100" dist="38100" dir="2700000" algn="tl">
                    <a:srgbClr val="000000">
                      <a:alpha val="43137"/>
                    </a:srgbClr>
                  </a:outerShdw>
                </a:effectLst>
                <a:latin typeface="Arial" pitchFamily="34" charset="0"/>
                <a:cs typeface="Arial" pitchFamily="34" charset="0"/>
              </a:rPr>
              <a:t>umário:</a:t>
            </a:r>
            <a:r>
              <a:rPr lang="pt-BR" sz="3200" dirty="0" smtClean="0">
                <a:latin typeface="Arial" pitchFamily="34" charset="0"/>
                <a:cs typeface="Arial" pitchFamily="34" charset="0"/>
              </a:rPr>
              <a:t> </a:t>
            </a:r>
          </a:p>
          <a:p>
            <a:pPr algn="just">
              <a:buSzPct val="80000"/>
              <a:buFont typeface="Wingdings" pitchFamily="2" charset="2"/>
              <a:buChar char="q"/>
            </a:pPr>
            <a:r>
              <a:rPr lang="pt-BR" sz="3200" dirty="0" smtClean="0">
                <a:latin typeface="Arial" pitchFamily="34" charset="0"/>
                <a:cs typeface="Arial" pitchFamily="34" charset="0"/>
              </a:rPr>
              <a:t>Uso </a:t>
            </a:r>
            <a:r>
              <a:rPr lang="pt-BR" sz="3200" dirty="0">
                <a:latin typeface="Arial" pitchFamily="34" charset="0"/>
                <a:cs typeface="Arial" pitchFamily="34" charset="0"/>
              </a:rPr>
              <a:t>de vendagens relacionadas com a imobilização. </a:t>
            </a:r>
            <a:endParaRPr lang="pt-BR" sz="3200" dirty="0" smtClean="0">
              <a:latin typeface="Arial" pitchFamily="34" charset="0"/>
              <a:cs typeface="Arial" pitchFamily="34" charset="0"/>
            </a:endParaRPr>
          </a:p>
          <a:p>
            <a:pPr algn="just">
              <a:buSzPct val="80000"/>
              <a:buFont typeface="Wingdings" pitchFamily="2" charset="2"/>
              <a:buChar char="q"/>
            </a:pPr>
            <a:r>
              <a:rPr lang="pt-BR" sz="3200" dirty="0" smtClean="0">
                <a:latin typeface="Arial" pitchFamily="34" charset="0"/>
                <a:cs typeface="Arial" pitchFamily="34" charset="0"/>
              </a:rPr>
              <a:t>Objetivos</a:t>
            </a:r>
            <a:r>
              <a:rPr lang="pt-BR" sz="3200" dirty="0">
                <a:latin typeface="Arial" pitchFamily="34" charset="0"/>
                <a:cs typeface="Arial" pitchFamily="34" charset="0"/>
              </a:rPr>
              <a:t>. Precauções. Materiais empregados</a:t>
            </a:r>
            <a:r>
              <a:rPr lang="pt-BR" sz="3200" dirty="0" smtClean="0">
                <a:latin typeface="Arial" pitchFamily="34" charset="0"/>
                <a:cs typeface="Arial" pitchFamily="34" charset="0"/>
              </a:rPr>
              <a:t>.</a:t>
            </a:r>
          </a:p>
          <a:p>
            <a:pPr algn="just">
              <a:buSzPct val="80000"/>
              <a:buFont typeface="Wingdings" pitchFamily="2" charset="2"/>
              <a:buChar char="q"/>
            </a:pPr>
            <a:r>
              <a:rPr lang="pt-BR" sz="3200" dirty="0" smtClean="0">
                <a:latin typeface="Arial" pitchFamily="34" charset="0"/>
                <a:cs typeface="Arial" pitchFamily="34" charset="0"/>
              </a:rPr>
              <a:t> </a:t>
            </a:r>
            <a:r>
              <a:rPr lang="pt-BR" sz="3200" dirty="0">
                <a:latin typeface="Arial" pitchFamily="34" charset="0"/>
                <a:cs typeface="Arial" pitchFamily="34" charset="0"/>
              </a:rPr>
              <a:t>Princípios básicos da vendagem.  </a:t>
            </a:r>
            <a:endParaRPr lang="pt-BR" sz="3200" dirty="0" smtClean="0">
              <a:latin typeface="Arial" pitchFamily="34" charset="0"/>
              <a:cs typeface="Arial" pitchFamily="34" charset="0"/>
            </a:endParaRPr>
          </a:p>
          <a:p>
            <a:pPr algn="just">
              <a:buSzPct val="80000"/>
              <a:buFont typeface="Wingdings" pitchFamily="2" charset="2"/>
              <a:buChar char="q"/>
            </a:pPr>
            <a:r>
              <a:rPr lang="pt-BR" sz="3200" dirty="0" smtClean="0">
                <a:latin typeface="Arial" pitchFamily="34" charset="0"/>
                <a:cs typeface="Arial" pitchFamily="34" charset="0"/>
              </a:rPr>
              <a:t>Diferentes </a:t>
            </a:r>
            <a:r>
              <a:rPr lang="pt-BR" sz="3200" dirty="0">
                <a:latin typeface="Arial" pitchFamily="34" charset="0"/>
                <a:cs typeface="Arial" pitchFamily="34" charset="0"/>
              </a:rPr>
              <a:t>tipos de vendagem.</a:t>
            </a:r>
            <a:endParaRPr lang="es-ES" sz="320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24"/>
            <a:ext cx="9001188" cy="6494085"/>
          </a:xfrm>
          <a:prstGeom prst="rect">
            <a:avLst/>
          </a:prstGeom>
        </p:spPr>
        <p:txBody>
          <a:bodyPr wrap="square">
            <a:spAutoFit/>
          </a:bodyPr>
          <a:lstStyle/>
          <a:p>
            <a:pPr algn="just"/>
            <a:r>
              <a:rPr lang="pt-BR" sz="3200" b="1" dirty="0">
                <a:effectLst>
                  <a:outerShdw blurRad="38100" dist="38100" dir="2700000" algn="tl">
                    <a:srgbClr val="000000">
                      <a:alpha val="43137"/>
                    </a:srgbClr>
                  </a:outerShdw>
                </a:effectLst>
                <a:latin typeface="Arial" pitchFamily="34" charset="0"/>
                <a:cs typeface="Arial" pitchFamily="34" charset="0"/>
              </a:rPr>
              <a:t>Vendagem:</a:t>
            </a:r>
            <a:r>
              <a:rPr lang="pt-BR" sz="3200" dirty="0">
                <a:latin typeface="Arial" pitchFamily="34" charset="0"/>
                <a:cs typeface="Arial" pitchFamily="34" charset="0"/>
              </a:rPr>
              <a:t> </a:t>
            </a:r>
            <a:endParaRPr lang="pt-BR" sz="3200" dirty="0" smtClean="0">
              <a:latin typeface="Arial" pitchFamily="34" charset="0"/>
              <a:cs typeface="Arial" pitchFamily="34" charset="0"/>
            </a:endParaRPr>
          </a:p>
          <a:p>
            <a:pPr algn="just"/>
            <a:r>
              <a:rPr lang="pt-BR" sz="3200" dirty="0" smtClean="0">
                <a:latin typeface="Arial" pitchFamily="34" charset="0"/>
                <a:cs typeface="Arial" pitchFamily="34" charset="0"/>
              </a:rPr>
              <a:t>Ligadura </a:t>
            </a:r>
            <a:r>
              <a:rPr lang="pt-BR" sz="3200" dirty="0">
                <a:latin typeface="Arial" pitchFamily="34" charset="0"/>
                <a:cs typeface="Arial" pitchFamily="34" charset="0"/>
              </a:rPr>
              <a:t>de ataduras acomodadas à forma da parte do corpo onde se aplicam. É uma peça de material que se usa para envolver uma região do corpo. </a:t>
            </a:r>
            <a:endParaRPr lang="pt-BR" sz="3200" dirty="0" smtClean="0">
              <a:latin typeface="Arial" pitchFamily="34" charset="0"/>
              <a:cs typeface="Arial" pitchFamily="34" charset="0"/>
            </a:endParaRPr>
          </a:p>
          <a:p>
            <a:pPr algn="just"/>
            <a:endParaRPr lang="pt-BR" sz="3200" dirty="0">
              <a:latin typeface="Arial" pitchFamily="34" charset="0"/>
              <a:cs typeface="Arial" pitchFamily="34" charset="0"/>
            </a:endParaRPr>
          </a:p>
          <a:p>
            <a:pPr algn="just"/>
            <a:r>
              <a:rPr lang="pt-BR" sz="3200" dirty="0" smtClean="0">
                <a:latin typeface="Arial" pitchFamily="34" charset="0"/>
                <a:cs typeface="Arial" pitchFamily="34" charset="0"/>
              </a:rPr>
              <a:t>As </a:t>
            </a:r>
            <a:r>
              <a:rPr lang="pt-BR" sz="3200" dirty="0">
                <a:latin typeface="Arial" pitchFamily="34" charset="0"/>
                <a:cs typeface="Arial" pitchFamily="34" charset="0"/>
              </a:rPr>
              <a:t>vendagens constituem um meio de amparo e imobilização de uma região lesada ou doente</a:t>
            </a:r>
            <a:r>
              <a:rPr lang="pt-BR" sz="3200" dirty="0" smtClean="0">
                <a:latin typeface="Arial" pitchFamily="34" charset="0"/>
                <a:cs typeface="Arial" pitchFamily="34" charset="0"/>
              </a:rPr>
              <a:t>.</a:t>
            </a:r>
          </a:p>
          <a:p>
            <a:pPr algn="just"/>
            <a:endParaRPr lang="pt-BR" sz="3200" dirty="0">
              <a:latin typeface="Arial" pitchFamily="34" charset="0"/>
              <a:cs typeface="Arial" pitchFamily="34" charset="0"/>
            </a:endParaRPr>
          </a:p>
          <a:p>
            <a:pPr algn="just"/>
            <a:r>
              <a:rPr lang="pt-BR" sz="3200" dirty="0">
                <a:latin typeface="Arial" pitchFamily="34" charset="0"/>
                <a:cs typeface="Arial" pitchFamily="34" charset="0"/>
              </a:rPr>
              <a:t>Quando se aplicam sobre uma ferida, sua função consiste em sustentar e cobrir o curativo correspondente. </a:t>
            </a:r>
            <a:endParaRPr lang="pt-BR" sz="3200" dirty="0" smtClean="0">
              <a:latin typeface="Arial" pitchFamily="34" charset="0"/>
              <a:cs typeface="Arial" pitchFamily="34" charset="0"/>
            </a:endParaRPr>
          </a:p>
          <a:p>
            <a:pPr algn="just"/>
            <a:endParaRPr lang="pt-BR" sz="32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24"/>
            <a:ext cx="9072594" cy="6555641"/>
          </a:xfrm>
          <a:prstGeom prst="rect">
            <a:avLst/>
          </a:prstGeom>
        </p:spPr>
        <p:txBody>
          <a:bodyPr wrap="square">
            <a:spAutoFit/>
          </a:bodyPr>
          <a:lstStyle/>
          <a:p>
            <a:pPr algn="just"/>
            <a:r>
              <a:rPr lang="pt-BR" sz="2800" b="1" dirty="0" smtClean="0">
                <a:latin typeface="Arial" pitchFamily="34" charset="0"/>
                <a:cs typeface="Arial" pitchFamily="34" charset="0"/>
              </a:rPr>
              <a:t>Vendagens mais utilizadas</a:t>
            </a:r>
            <a:r>
              <a:rPr lang="pt-BR" sz="2800" dirty="0" smtClean="0">
                <a:latin typeface="Arial" pitchFamily="34" charset="0"/>
                <a:cs typeface="Arial" pitchFamily="34" charset="0"/>
              </a:rPr>
              <a:t>: </a:t>
            </a:r>
          </a:p>
          <a:p>
            <a:pPr algn="just"/>
            <a:r>
              <a:rPr lang="pt-BR" sz="2800" dirty="0" smtClean="0">
                <a:latin typeface="Arial" pitchFamily="34" charset="0"/>
                <a:cs typeface="Arial" pitchFamily="34" charset="0"/>
              </a:rPr>
              <a:t>Confeccionam-se com tecidos de gaze, de malha apertada ou de tecido, cortadas em bandas de 5, 7 e 10 cm., dispostas em forma de cilindro. Também </a:t>
            </a:r>
            <a:r>
              <a:rPr lang="pt-BR" sz="2800" dirty="0">
                <a:latin typeface="Arial" pitchFamily="34" charset="0"/>
                <a:cs typeface="Arial" pitchFamily="34" charset="0"/>
              </a:rPr>
              <a:t>se fabricam de material elástico, o qual tem a vantagem de ajustar-se bem a todas as regiões e de manter uma discreta pressão uniforme</a:t>
            </a:r>
            <a:r>
              <a:rPr lang="pt-BR" sz="2800" dirty="0" smtClean="0">
                <a:latin typeface="Arial" pitchFamily="34" charset="0"/>
                <a:cs typeface="Arial" pitchFamily="34" charset="0"/>
              </a:rPr>
              <a:t>.</a:t>
            </a:r>
          </a:p>
          <a:p>
            <a:pPr algn="just"/>
            <a:r>
              <a:rPr lang="pt-BR" sz="2800" b="1" dirty="0" smtClean="0">
                <a:latin typeface="Arial" pitchFamily="34" charset="0"/>
                <a:cs typeface="Arial" pitchFamily="34" charset="0"/>
              </a:rPr>
              <a:t>Aplicação </a:t>
            </a:r>
            <a:r>
              <a:rPr lang="pt-BR" sz="2800" b="1" dirty="0">
                <a:latin typeface="Arial" pitchFamily="34" charset="0"/>
                <a:cs typeface="Arial" pitchFamily="34" charset="0"/>
              </a:rPr>
              <a:t>de </a:t>
            </a:r>
            <a:r>
              <a:rPr lang="pt-BR" sz="2800" b="1" dirty="0" smtClean="0">
                <a:latin typeface="Arial" pitchFamily="34" charset="0"/>
                <a:cs typeface="Arial" pitchFamily="34" charset="0"/>
              </a:rPr>
              <a:t>vendagens: </a:t>
            </a:r>
          </a:p>
          <a:p>
            <a:pPr algn="just"/>
            <a:r>
              <a:rPr lang="pt-BR" sz="2800" u="sng" dirty="0" smtClean="0">
                <a:latin typeface="Arial" pitchFamily="34" charset="0"/>
                <a:cs typeface="Arial" pitchFamily="34" charset="0"/>
              </a:rPr>
              <a:t>Objetivos</a:t>
            </a:r>
            <a:r>
              <a:rPr lang="pt-BR" sz="2800" u="sng" dirty="0">
                <a:latin typeface="Arial" pitchFamily="34" charset="0"/>
                <a:cs typeface="Arial" pitchFamily="34" charset="0"/>
              </a:rPr>
              <a:t>:</a:t>
            </a:r>
            <a:r>
              <a:rPr lang="pt-BR" sz="2800" dirty="0">
                <a:latin typeface="Arial" pitchFamily="34" charset="0"/>
                <a:cs typeface="Arial" pitchFamily="34" charset="0"/>
              </a:rPr>
              <a:t> </a:t>
            </a:r>
            <a:endParaRPr lang="pt-BR" sz="2800" dirty="0" smtClean="0">
              <a:latin typeface="Arial" pitchFamily="34" charset="0"/>
              <a:cs typeface="Arial" pitchFamily="34" charset="0"/>
            </a:endParaRPr>
          </a:p>
          <a:p>
            <a:pPr marL="514350" indent="-514350" algn="just">
              <a:buFont typeface="+mj-lt"/>
              <a:buAutoNum type="arabicPeriod"/>
            </a:pPr>
            <a:r>
              <a:rPr lang="pt-BR" sz="2800" dirty="0" smtClean="0">
                <a:latin typeface="Arial" pitchFamily="34" charset="0"/>
                <a:cs typeface="Arial" pitchFamily="34" charset="0"/>
              </a:rPr>
              <a:t>Limitar </a:t>
            </a:r>
            <a:r>
              <a:rPr lang="pt-BR" sz="2800" dirty="0">
                <a:latin typeface="Arial" pitchFamily="34" charset="0"/>
                <a:cs typeface="Arial" pitchFamily="34" charset="0"/>
              </a:rPr>
              <a:t>os movimentos. </a:t>
            </a:r>
            <a:endParaRPr lang="pt-BR" sz="2800" dirty="0" smtClean="0">
              <a:latin typeface="Arial" pitchFamily="34" charset="0"/>
              <a:cs typeface="Arial" pitchFamily="34" charset="0"/>
            </a:endParaRPr>
          </a:p>
          <a:p>
            <a:pPr marL="514350" indent="-514350" algn="just">
              <a:buFont typeface="+mj-lt"/>
              <a:buAutoNum type="arabicPeriod"/>
            </a:pPr>
            <a:r>
              <a:rPr lang="pt-BR" sz="2800" dirty="0" smtClean="0">
                <a:latin typeface="Arial" pitchFamily="34" charset="0"/>
                <a:cs typeface="Arial" pitchFamily="34" charset="0"/>
              </a:rPr>
              <a:t>Sujeitar </a:t>
            </a:r>
            <a:r>
              <a:rPr lang="pt-BR" sz="2800" dirty="0">
                <a:latin typeface="Arial" pitchFamily="34" charset="0"/>
                <a:cs typeface="Arial" pitchFamily="34" charset="0"/>
              </a:rPr>
              <a:t>curativos. </a:t>
            </a:r>
            <a:endParaRPr lang="pt-BR" sz="2800" dirty="0" smtClean="0">
              <a:latin typeface="Arial" pitchFamily="34" charset="0"/>
              <a:cs typeface="Arial" pitchFamily="34" charset="0"/>
            </a:endParaRPr>
          </a:p>
          <a:p>
            <a:pPr marL="514350" indent="-514350" algn="just">
              <a:buFont typeface="+mj-lt"/>
              <a:buAutoNum type="arabicPeriod"/>
            </a:pPr>
            <a:r>
              <a:rPr lang="pt-BR" sz="2800" dirty="0" smtClean="0">
                <a:latin typeface="Arial" pitchFamily="34" charset="0"/>
                <a:cs typeface="Arial" pitchFamily="34" charset="0"/>
              </a:rPr>
              <a:t>Fixar </a:t>
            </a:r>
            <a:r>
              <a:rPr lang="pt-BR" sz="2800" dirty="0">
                <a:latin typeface="Arial" pitchFamily="34" charset="0"/>
                <a:cs typeface="Arial" pitchFamily="34" charset="0"/>
              </a:rPr>
              <a:t>entalados. </a:t>
            </a:r>
            <a:endParaRPr lang="pt-BR" sz="2800" dirty="0" smtClean="0">
              <a:latin typeface="Arial" pitchFamily="34" charset="0"/>
              <a:cs typeface="Arial" pitchFamily="34" charset="0"/>
            </a:endParaRPr>
          </a:p>
          <a:p>
            <a:pPr marL="514350" indent="-514350" algn="just">
              <a:buFont typeface="+mj-lt"/>
              <a:buAutoNum type="arabicPeriod"/>
            </a:pPr>
            <a:r>
              <a:rPr lang="pt-BR" sz="2800" dirty="0" smtClean="0">
                <a:latin typeface="Arial" pitchFamily="34" charset="0"/>
                <a:cs typeface="Arial" pitchFamily="34" charset="0"/>
              </a:rPr>
              <a:t>Aplicar </a:t>
            </a:r>
            <a:r>
              <a:rPr lang="pt-BR" sz="2800" dirty="0">
                <a:latin typeface="Arial" pitchFamily="34" charset="0"/>
                <a:cs typeface="Arial" pitchFamily="34" charset="0"/>
              </a:rPr>
              <a:t>pressão para controlar uma hemorragia. </a:t>
            </a:r>
            <a:endParaRPr lang="pt-BR" sz="2800" dirty="0" smtClean="0">
              <a:latin typeface="Arial" pitchFamily="34" charset="0"/>
              <a:cs typeface="Arial" pitchFamily="34" charset="0"/>
            </a:endParaRPr>
          </a:p>
          <a:p>
            <a:pPr marL="514350" indent="-514350" algn="just">
              <a:buFont typeface="+mj-lt"/>
              <a:buAutoNum type="arabicPeriod"/>
            </a:pPr>
            <a:r>
              <a:rPr lang="pt-BR" sz="2800" dirty="0" smtClean="0">
                <a:latin typeface="Arial" pitchFamily="34" charset="0"/>
                <a:cs typeface="Arial" pitchFamily="34" charset="0"/>
              </a:rPr>
              <a:t>Aplicar </a:t>
            </a:r>
            <a:r>
              <a:rPr lang="pt-BR" sz="2800" dirty="0">
                <a:latin typeface="Arial" pitchFamily="34" charset="0"/>
                <a:cs typeface="Arial" pitchFamily="34" charset="0"/>
              </a:rPr>
              <a:t>calor. </a:t>
            </a:r>
            <a:endParaRPr lang="pt-BR" sz="2800" dirty="0" smtClean="0">
              <a:latin typeface="Arial" pitchFamily="34" charset="0"/>
              <a:cs typeface="Arial" pitchFamily="34" charset="0"/>
            </a:endParaRPr>
          </a:p>
          <a:p>
            <a:pPr marL="514350" indent="-514350" algn="just">
              <a:buFont typeface="+mj-lt"/>
              <a:buAutoNum type="arabicPeriod"/>
            </a:pPr>
            <a:r>
              <a:rPr lang="pt-BR" sz="2800" dirty="0" smtClean="0">
                <a:latin typeface="Arial" pitchFamily="34" charset="0"/>
                <a:cs typeface="Arial" pitchFamily="34" charset="0"/>
              </a:rPr>
              <a:t>Corrigir </a:t>
            </a:r>
            <a:r>
              <a:rPr lang="pt-BR" sz="2800" dirty="0">
                <a:latin typeface="Arial" pitchFamily="34" charset="0"/>
                <a:cs typeface="Arial" pitchFamily="34" charset="0"/>
              </a:rPr>
              <a:t>deformidades.</a:t>
            </a:r>
            <a:endParaRPr lang="es-ES" sz="28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24"/>
            <a:ext cx="9001156" cy="6001643"/>
          </a:xfrm>
          <a:prstGeom prst="rect">
            <a:avLst/>
          </a:prstGeom>
        </p:spPr>
        <p:txBody>
          <a:bodyPr wrap="square">
            <a:spAutoFit/>
          </a:bodyPr>
          <a:lstStyle/>
          <a:p>
            <a:pPr algn="just"/>
            <a:r>
              <a:rPr lang="pt-BR" sz="3200" b="1" dirty="0" smtClean="0">
                <a:latin typeface="Arial" pitchFamily="34" charset="0"/>
                <a:cs typeface="Arial" pitchFamily="34" charset="0"/>
              </a:rPr>
              <a:t>Precauções: </a:t>
            </a:r>
            <a:endParaRPr lang="pt-BR" sz="3200" b="1" dirty="0" smtClean="0">
              <a:latin typeface="Arial" pitchFamily="34" charset="0"/>
              <a:cs typeface="Arial" pitchFamily="34" charset="0"/>
            </a:endParaRPr>
          </a:p>
          <a:p>
            <a:pPr algn="just">
              <a:buFont typeface="+mj-lt"/>
              <a:buAutoNum type="arabicPeriod"/>
            </a:pPr>
            <a:r>
              <a:rPr lang="pt-BR" sz="3200" dirty="0" smtClean="0">
                <a:latin typeface="Arial" pitchFamily="34" charset="0"/>
                <a:cs typeface="Arial" pitchFamily="34" charset="0"/>
              </a:rPr>
              <a:t>Selecionar </a:t>
            </a:r>
            <a:r>
              <a:rPr lang="pt-BR" sz="3200" dirty="0" smtClean="0">
                <a:latin typeface="Arial" pitchFamily="34" charset="0"/>
                <a:cs typeface="Arial" pitchFamily="34" charset="0"/>
              </a:rPr>
              <a:t>a vendagem adequada para cada caso e região. </a:t>
            </a:r>
            <a:endParaRPr lang="pt-BR" sz="3200" dirty="0" smtClean="0">
              <a:latin typeface="Arial" pitchFamily="34" charset="0"/>
              <a:cs typeface="Arial" pitchFamily="34" charset="0"/>
            </a:endParaRPr>
          </a:p>
          <a:p>
            <a:pPr algn="just">
              <a:buFont typeface="+mj-lt"/>
              <a:buAutoNum type="arabicPeriod"/>
            </a:pPr>
            <a:r>
              <a:rPr lang="pt-BR" sz="3200" dirty="0" smtClean="0">
                <a:latin typeface="Arial" pitchFamily="34" charset="0"/>
                <a:cs typeface="Arial" pitchFamily="34" charset="0"/>
              </a:rPr>
              <a:t>Separar </a:t>
            </a:r>
            <a:r>
              <a:rPr lang="pt-BR" sz="3200" dirty="0" smtClean="0">
                <a:latin typeface="Arial" pitchFamily="34" charset="0"/>
                <a:cs typeface="Arial" pitchFamily="34" charset="0"/>
              </a:rPr>
              <a:t>a superfície cutânea, almofadar as proeminências ósseas para evitar a fricção e exercer muita pressão. </a:t>
            </a:r>
            <a:endParaRPr lang="pt-BR" sz="3200" dirty="0" smtClean="0">
              <a:latin typeface="Arial" pitchFamily="34" charset="0"/>
              <a:cs typeface="Arial" pitchFamily="34" charset="0"/>
            </a:endParaRPr>
          </a:p>
          <a:p>
            <a:pPr algn="just">
              <a:buFont typeface="+mj-lt"/>
              <a:buAutoNum type="arabicPeriod"/>
            </a:pPr>
            <a:r>
              <a:rPr lang="pt-BR" sz="3200" dirty="0" smtClean="0">
                <a:latin typeface="Arial" pitchFamily="34" charset="0"/>
                <a:cs typeface="Arial" pitchFamily="34" charset="0"/>
              </a:rPr>
              <a:t>Enfaixar </a:t>
            </a:r>
            <a:r>
              <a:rPr lang="pt-BR" sz="3200" dirty="0" smtClean="0">
                <a:latin typeface="Arial" pitchFamily="34" charset="0"/>
                <a:cs typeface="Arial" pitchFamily="34" charset="0"/>
              </a:rPr>
              <a:t>do ponto distal até o proximal e de dentro para fora. </a:t>
            </a:r>
            <a:endParaRPr lang="pt-BR" sz="3200" dirty="0" smtClean="0">
              <a:latin typeface="Arial" pitchFamily="34" charset="0"/>
              <a:cs typeface="Arial" pitchFamily="34" charset="0"/>
            </a:endParaRPr>
          </a:p>
          <a:p>
            <a:pPr algn="just">
              <a:buFont typeface="+mj-lt"/>
              <a:buAutoNum type="arabicPeriod"/>
            </a:pPr>
            <a:r>
              <a:rPr lang="pt-BR" sz="3200" dirty="0" smtClean="0">
                <a:latin typeface="Arial" pitchFamily="34" charset="0"/>
                <a:cs typeface="Arial" pitchFamily="34" charset="0"/>
              </a:rPr>
              <a:t>Não </a:t>
            </a:r>
            <a:r>
              <a:rPr lang="pt-BR" sz="3200" dirty="0" smtClean="0">
                <a:latin typeface="Arial" pitchFamily="34" charset="0"/>
                <a:cs typeface="Arial" pitchFamily="34" charset="0"/>
              </a:rPr>
              <a:t>iniciar ou terminar a vendagem diretamente sobre a ferida ou em uma zona em que se exerce pressão. </a:t>
            </a:r>
            <a:endParaRPr lang="pt-BR" sz="3200" dirty="0" smtClean="0">
              <a:latin typeface="Arial" pitchFamily="34" charset="0"/>
              <a:cs typeface="Arial" pitchFamily="34" charset="0"/>
            </a:endParaRPr>
          </a:p>
          <a:p>
            <a:pPr algn="just">
              <a:buFont typeface="+mj-lt"/>
              <a:buAutoNum type="arabicPeriod"/>
            </a:pPr>
            <a:r>
              <a:rPr lang="pt-BR" sz="3200" dirty="0" smtClean="0">
                <a:latin typeface="Arial" pitchFamily="34" charset="0"/>
                <a:cs typeface="Arial" pitchFamily="34" charset="0"/>
              </a:rPr>
              <a:t>Enfaixar </a:t>
            </a:r>
            <a:r>
              <a:rPr lang="pt-BR" sz="3200" dirty="0" smtClean="0">
                <a:latin typeface="Arial" pitchFamily="34" charset="0"/>
                <a:cs typeface="Arial" pitchFamily="34" charset="0"/>
              </a:rPr>
              <a:t>com suavidade e firmeza. </a:t>
            </a:r>
            <a:endParaRPr lang="pt-BR" sz="3200" dirty="0" smtClean="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71414"/>
            <a:ext cx="9072594" cy="5509200"/>
          </a:xfrm>
          <a:prstGeom prst="rect">
            <a:avLst/>
          </a:prstGeom>
        </p:spPr>
        <p:txBody>
          <a:bodyPr wrap="square">
            <a:spAutoFit/>
          </a:bodyPr>
          <a:lstStyle/>
          <a:p>
            <a:pPr algn="just"/>
            <a:r>
              <a:rPr lang="pt-BR" sz="3200" dirty="0" smtClean="0">
                <a:latin typeface="Arial" pitchFamily="34" charset="0"/>
                <a:cs typeface="Arial" pitchFamily="34" charset="0"/>
              </a:rPr>
              <a:t>6.Cobrir </a:t>
            </a:r>
            <a:r>
              <a:rPr lang="pt-BR" sz="3200" dirty="0" smtClean="0">
                <a:latin typeface="Arial" pitchFamily="34" charset="0"/>
                <a:cs typeface="Arial" pitchFamily="34" charset="0"/>
              </a:rPr>
              <a:t>o curativo com uma vendagem para detectar signos de transtornos circulatórios. </a:t>
            </a:r>
            <a:endParaRPr lang="es-ES" sz="3200" dirty="0" smtClean="0">
              <a:latin typeface="Arial" pitchFamily="34" charset="0"/>
              <a:cs typeface="Arial" pitchFamily="34" charset="0"/>
            </a:endParaRPr>
          </a:p>
          <a:p>
            <a:pPr algn="just">
              <a:buFont typeface="+mj-lt"/>
              <a:buAutoNum type="arabicPeriod" startAt="7"/>
            </a:pPr>
            <a:r>
              <a:rPr lang="pt-BR" sz="3200" dirty="0" smtClean="0">
                <a:latin typeface="Arial" pitchFamily="34" charset="0"/>
                <a:cs typeface="Arial" pitchFamily="34" charset="0"/>
              </a:rPr>
              <a:t>Cobrir </a:t>
            </a:r>
            <a:r>
              <a:rPr lang="pt-BR" sz="3200" dirty="0">
                <a:latin typeface="Arial" pitchFamily="34" charset="0"/>
                <a:cs typeface="Arial" pitchFamily="34" charset="0"/>
              </a:rPr>
              <a:t>o curativo com uma vendagem que se estenda a 5 </a:t>
            </a:r>
            <a:r>
              <a:rPr lang="pt-BR" sz="3200" dirty="0" smtClean="0">
                <a:latin typeface="Arial" pitchFamily="34" charset="0"/>
                <a:cs typeface="Arial" pitchFamily="34" charset="0"/>
              </a:rPr>
              <a:t>cm </a:t>
            </a:r>
            <a:r>
              <a:rPr lang="pt-BR" sz="3200" dirty="0">
                <a:latin typeface="Arial" pitchFamily="34" charset="0"/>
                <a:cs typeface="Arial" pitchFamily="34" charset="0"/>
              </a:rPr>
              <a:t>a cada lado </a:t>
            </a:r>
            <a:r>
              <a:rPr lang="pt-BR" sz="3200" dirty="0" smtClean="0">
                <a:latin typeface="Arial" pitchFamily="34" charset="0"/>
                <a:cs typeface="Arial" pitchFamily="34" charset="0"/>
              </a:rPr>
              <a:t>deste</a:t>
            </a:r>
            <a:r>
              <a:rPr lang="pt-BR" sz="3200" dirty="0">
                <a:latin typeface="Arial" pitchFamily="34" charset="0"/>
                <a:cs typeface="Arial" pitchFamily="34" charset="0"/>
              </a:rPr>
              <a:t>. </a:t>
            </a:r>
            <a:endParaRPr lang="pt-BR" sz="3200" dirty="0" smtClean="0">
              <a:latin typeface="Arial" pitchFamily="34" charset="0"/>
              <a:cs typeface="Arial" pitchFamily="34" charset="0"/>
            </a:endParaRPr>
          </a:p>
          <a:p>
            <a:pPr algn="just">
              <a:buFont typeface="+mj-lt"/>
              <a:buAutoNum type="arabicPeriod" startAt="7"/>
            </a:pPr>
            <a:r>
              <a:rPr lang="pt-BR" sz="3200" dirty="0" smtClean="0">
                <a:latin typeface="Arial" pitchFamily="34" charset="0"/>
                <a:cs typeface="Arial" pitchFamily="34" charset="0"/>
              </a:rPr>
              <a:t>Revisar </a:t>
            </a:r>
            <a:r>
              <a:rPr lang="pt-BR" sz="3200" dirty="0">
                <a:latin typeface="Arial" pitchFamily="34" charset="0"/>
                <a:cs typeface="Arial" pitchFamily="34" charset="0"/>
              </a:rPr>
              <a:t>a vendagem para detectar signos de transtornos circulatórios. </a:t>
            </a:r>
          </a:p>
          <a:p>
            <a:pPr algn="just">
              <a:buFont typeface="+mj-lt"/>
              <a:buAutoNum type="arabicPeriod" startAt="7"/>
            </a:pPr>
            <a:r>
              <a:rPr lang="pt-BR" sz="3200" dirty="0" smtClean="0">
                <a:latin typeface="Arial" pitchFamily="34" charset="0"/>
                <a:cs typeface="Arial" pitchFamily="34" charset="0"/>
              </a:rPr>
              <a:t>Deixar </a:t>
            </a:r>
            <a:r>
              <a:rPr lang="pt-BR" sz="3200" dirty="0">
                <a:latin typeface="Arial" pitchFamily="34" charset="0"/>
                <a:cs typeface="Arial" pitchFamily="34" charset="0"/>
              </a:rPr>
              <a:t>exposta a zona distal para detectar transtornos circulatórios, quando se tratar de vendagens em membros. </a:t>
            </a:r>
          </a:p>
          <a:p>
            <a:pPr algn="just">
              <a:buFont typeface="+mj-lt"/>
              <a:buAutoNum type="arabicPeriod" startAt="7"/>
            </a:pPr>
            <a:r>
              <a:rPr lang="pt-BR" sz="3200" dirty="0" smtClean="0">
                <a:latin typeface="Arial" pitchFamily="34" charset="0"/>
                <a:cs typeface="Arial" pitchFamily="34" charset="0"/>
              </a:rPr>
              <a:t>Ter </a:t>
            </a:r>
            <a:r>
              <a:rPr lang="pt-BR" sz="3200" dirty="0" smtClean="0">
                <a:latin typeface="Arial" pitchFamily="34" charset="0"/>
                <a:cs typeface="Arial" pitchFamily="34" charset="0"/>
              </a:rPr>
              <a:t>limpa </a:t>
            </a:r>
            <a:r>
              <a:rPr lang="pt-BR" sz="3200" dirty="0">
                <a:latin typeface="Arial" pitchFamily="34" charset="0"/>
                <a:cs typeface="Arial" pitchFamily="34" charset="0"/>
              </a:rPr>
              <a:t>e seca a região que tem que enfaixar-se.</a:t>
            </a:r>
            <a:endParaRPr lang="es-ES" sz="32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24"/>
            <a:ext cx="9072594" cy="5509200"/>
          </a:xfrm>
          <a:prstGeom prst="rect">
            <a:avLst/>
          </a:prstGeom>
        </p:spPr>
        <p:txBody>
          <a:bodyPr wrap="square">
            <a:spAutoFit/>
          </a:bodyPr>
          <a:lstStyle/>
          <a:p>
            <a:pPr algn="just"/>
            <a:r>
              <a:rPr lang="pt-BR" sz="3200" b="1" dirty="0">
                <a:latin typeface="Arial" pitchFamily="34" charset="0"/>
                <a:cs typeface="Arial" pitchFamily="34" charset="0"/>
              </a:rPr>
              <a:t>Princípios básicos da vendagem:</a:t>
            </a:r>
            <a:r>
              <a:rPr lang="pt-BR" sz="3200" dirty="0">
                <a:latin typeface="Arial" pitchFamily="34" charset="0"/>
                <a:cs typeface="Arial" pitchFamily="34" charset="0"/>
              </a:rPr>
              <a:t> </a:t>
            </a:r>
            <a:endParaRPr lang="pt-BR" sz="3200" dirty="0" smtClean="0">
              <a:latin typeface="Arial" pitchFamily="34" charset="0"/>
              <a:cs typeface="Arial" pitchFamily="34" charset="0"/>
            </a:endParaRPr>
          </a:p>
          <a:p>
            <a:pPr algn="just"/>
            <a:r>
              <a:rPr lang="pt-BR" sz="3200" dirty="0" smtClean="0">
                <a:latin typeface="Arial" pitchFamily="34" charset="0"/>
                <a:cs typeface="Arial" pitchFamily="34" charset="0"/>
              </a:rPr>
              <a:t>1- </a:t>
            </a:r>
            <a:r>
              <a:rPr lang="pt-BR" sz="3200" dirty="0">
                <a:latin typeface="Arial" pitchFamily="34" charset="0"/>
                <a:cs typeface="Arial" pitchFamily="34" charset="0"/>
              </a:rPr>
              <a:t>Os gérmenes florescem nas zonas mornas, úmidas e sujas. As vendagens devem aplicar-se solo nas zonas podas. Se tiverem que ficar em uma ferida aberta, antes de </a:t>
            </a:r>
            <a:r>
              <a:rPr lang="pt-BR" sz="3200" dirty="0" err="1">
                <a:latin typeface="Arial" pitchFamily="34" charset="0"/>
                <a:cs typeface="Arial" pitchFamily="34" charset="0"/>
              </a:rPr>
              <a:t>fazê-lo-se</a:t>
            </a:r>
            <a:r>
              <a:rPr lang="pt-BR" sz="3200" dirty="0">
                <a:latin typeface="Arial" pitchFamily="34" charset="0"/>
                <a:cs typeface="Arial" pitchFamily="34" charset="0"/>
              </a:rPr>
              <a:t> cobre a ferida com material asséptico. As superfícies cutâneas se secam e </a:t>
            </a:r>
            <a:r>
              <a:rPr lang="pt-BR" sz="3200" dirty="0" smtClean="0">
                <a:latin typeface="Arial" pitchFamily="34" charset="0"/>
                <a:cs typeface="Arial" pitchFamily="34" charset="0"/>
              </a:rPr>
              <a:t>limpam, </a:t>
            </a:r>
            <a:r>
              <a:rPr lang="pt-BR" sz="3200" dirty="0">
                <a:latin typeface="Arial" pitchFamily="34" charset="0"/>
                <a:cs typeface="Arial" pitchFamily="34" charset="0"/>
              </a:rPr>
              <a:t>e não devem enrugar-se quando se enfaixam. As vendagens se eliminam a intervalos regulares e se lavam e se secam as superfícies cutâneas. Uma vez eliminados, não voltarão a usar-se.</a:t>
            </a:r>
            <a:endParaRPr lang="es-ES" sz="32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24"/>
            <a:ext cx="9001124" cy="6340197"/>
          </a:xfrm>
          <a:prstGeom prst="rect">
            <a:avLst/>
          </a:prstGeom>
        </p:spPr>
        <p:txBody>
          <a:bodyPr wrap="square">
            <a:spAutoFit/>
          </a:bodyPr>
          <a:lstStyle/>
          <a:p>
            <a:pPr algn="just"/>
            <a:r>
              <a:rPr lang="pt-BR" sz="2900" dirty="0">
                <a:latin typeface="Arial" pitchFamily="34" charset="0"/>
                <a:cs typeface="Arial" pitchFamily="34" charset="0"/>
              </a:rPr>
              <a:t>2-  A fricção pode produzir traumatismo mecânico no epitélio. </a:t>
            </a:r>
            <a:r>
              <a:rPr lang="pt-BR" sz="2900" dirty="0" smtClean="0">
                <a:latin typeface="Arial" pitchFamily="34" charset="0"/>
                <a:cs typeface="Arial" pitchFamily="34" charset="0"/>
              </a:rPr>
              <a:t>Antes </a:t>
            </a:r>
            <a:r>
              <a:rPr lang="pt-BR" sz="2900" dirty="0">
                <a:latin typeface="Arial" pitchFamily="34" charset="0"/>
                <a:cs typeface="Arial" pitchFamily="34" charset="0"/>
              </a:rPr>
              <a:t>de enfaixar uma proeminência óssea, esta se cobre com um curativo, de modo que a vendagem não friccione a zona e produza uma ferida por abrasão. As </a:t>
            </a:r>
            <a:r>
              <a:rPr lang="pt-BR" sz="2900" dirty="0" smtClean="0">
                <a:latin typeface="Arial" pitchFamily="34" charset="0"/>
                <a:cs typeface="Arial" pitchFamily="34" charset="0"/>
              </a:rPr>
              <a:t>superfícies </a:t>
            </a:r>
            <a:r>
              <a:rPr lang="pt-BR" sz="2900" dirty="0">
                <a:latin typeface="Arial" pitchFamily="34" charset="0"/>
                <a:cs typeface="Arial" pitchFamily="34" charset="0"/>
              </a:rPr>
              <a:t>cutâneas se devem separar para acautelar a fricção e a maceração. A pressão sobre </a:t>
            </a:r>
            <a:r>
              <a:rPr lang="pt-BR" sz="2900" dirty="0" smtClean="0">
                <a:latin typeface="Arial" pitchFamily="34" charset="0"/>
                <a:cs typeface="Arial" pitchFamily="34" charset="0"/>
              </a:rPr>
              <a:t>os tecidos </a:t>
            </a:r>
            <a:r>
              <a:rPr lang="pt-BR" sz="2900" dirty="0">
                <a:latin typeface="Arial" pitchFamily="34" charset="0"/>
                <a:cs typeface="Arial" pitchFamily="34" charset="0"/>
              </a:rPr>
              <a:t>pode afetar a circulação. A vendagem se aplica da parte distal até a proximal, para facilitar o retorno do sangue venoso para o coração. As vendagens sempre se aplicam sem que a pressão afete a circulação do sangue. Serão comprovados </a:t>
            </a:r>
            <a:r>
              <a:rPr lang="pt-BR" sz="2900" dirty="0" smtClean="0">
                <a:latin typeface="Arial" pitchFamily="34" charset="0"/>
                <a:cs typeface="Arial" pitchFamily="34" charset="0"/>
              </a:rPr>
              <a:t>frequentemente </a:t>
            </a:r>
            <a:r>
              <a:rPr lang="pt-BR" sz="2900" dirty="0">
                <a:latin typeface="Arial" pitchFamily="34" charset="0"/>
                <a:cs typeface="Arial" pitchFamily="34" charset="0"/>
              </a:rPr>
              <a:t>para assegurar que não haja interferência no fornecimento de sangue a essa região.</a:t>
            </a:r>
            <a:endParaRPr lang="es-ES" sz="29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24"/>
            <a:ext cx="9001124" cy="7017306"/>
          </a:xfrm>
          <a:prstGeom prst="rect">
            <a:avLst/>
          </a:prstGeom>
        </p:spPr>
        <p:txBody>
          <a:bodyPr wrap="square">
            <a:spAutoFit/>
          </a:bodyPr>
          <a:lstStyle/>
          <a:p>
            <a:pPr algn="just"/>
            <a:r>
              <a:rPr lang="pt-BR" sz="2500" dirty="0">
                <a:latin typeface="Arial" pitchFamily="34" charset="0"/>
                <a:cs typeface="Arial" pitchFamily="34" charset="0"/>
              </a:rPr>
              <a:t>3- O corpo se mantém em posição anatômica natural, com flexão ligeira das articulações para evitar estiramento muscular. As vendagens se aplicam ao corpo com bom alinhamento para evitar tensão muscular que fadiga. Em particular, </a:t>
            </a:r>
            <a:r>
              <a:rPr lang="pt-BR" sz="2500" dirty="0" err="1" smtClean="0">
                <a:latin typeface="Arial" pitchFamily="34" charset="0"/>
                <a:cs typeface="Arial" pitchFamily="34" charset="0"/>
              </a:rPr>
              <a:t>evitará-se</a:t>
            </a:r>
            <a:r>
              <a:rPr lang="pt-BR" sz="2500" dirty="0" smtClean="0">
                <a:latin typeface="Arial" pitchFamily="34" charset="0"/>
                <a:cs typeface="Arial" pitchFamily="34" charset="0"/>
              </a:rPr>
              <a:t> </a:t>
            </a:r>
            <a:r>
              <a:rPr lang="pt-BR" sz="2500" dirty="0">
                <a:latin typeface="Arial" pitchFamily="34" charset="0"/>
                <a:cs typeface="Arial" pitchFamily="34" charset="0"/>
              </a:rPr>
              <a:t>a </a:t>
            </a:r>
            <a:r>
              <a:rPr lang="pt-BR" sz="2500" dirty="0" smtClean="0">
                <a:latin typeface="Arial" pitchFamily="34" charset="0"/>
                <a:cs typeface="Arial" pitchFamily="34" charset="0"/>
              </a:rPr>
              <a:t>adução </a:t>
            </a:r>
            <a:r>
              <a:rPr lang="pt-BR" sz="2500" dirty="0">
                <a:latin typeface="Arial" pitchFamily="34" charset="0"/>
                <a:cs typeface="Arial" pitchFamily="34" charset="0"/>
              </a:rPr>
              <a:t>de ombro e articulações dos quadris. </a:t>
            </a:r>
            <a:endParaRPr lang="pt-BR" sz="2500" dirty="0" smtClean="0">
              <a:latin typeface="Arial" pitchFamily="34" charset="0"/>
              <a:cs typeface="Arial" pitchFamily="34" charset="0"/>
            </a:endParaRPr>
          </a:p>
          <a:p>
            <a:pPr algn="just"/>
            <a:endParaRPr lang="pt-BR" sz="2500" dirty="0">
              <a:latin typeface="Arial" pitchFamily="34" charset="0"/>
              <a:cs typeface="Arial" pitchFamily="34" charset="0"/>
            </a:endParaRPr>
          </a:p>
          <a:p>
            <a:pPr algn="just"/>
            <a:r>
              <a:rPr lang="pt-BR" sz="2500" dirty="0" smtClean="0">
                <a:latin typeface="Arial" pitchFamily="34" charset="0"/>
                <a:cs typeface="Arial" pitchFamily="34" charset="0"/>
              </a:rPr>
              <a:t>4- </a:t>
            </a:r>
            <a:r>
              <a:rPr lang="pt-BR" sz="2500" dirty="0">
                <a:latin typeface="Arial" pitchFamily="34" charset="0"/>
                <a:cs typeface="Arial" pitchFamily="34" charset="0"/>
              </a:rPr>
              <a:t>A pressão excessiva indevida sobre as superfícies do corpo pode alterar a circulação e , como </a:t>
            </a:r>
            <a:r>
              <a:rPr lang="pt-BR" sz="2500" dirty="0" smtClean="0">
                <a:latin typeface="Arial" pitchFamily="34" charset="0"/>
                <a:cs typeface="Arial" pitchFamily="34" charset="0"/>
              </a:rPr>
              <a:t>consequência</a:t>
            </a:r>
            <a:r>
              <a:rPr lang="pt-BR" sz="2500" dirty="0">
                <a:latin typeface="Arial" pitchFamily="34" charset="0"/>
                <a:cs typeface="Arial" pitchFamily="34" charset="0"/>
              </a:rPr>
              <a:t>, a nutrição da célula nessa zona. </a:t>
            </a:r>
            <a:r>
              <a:rPr lang="pt-BR" sz="2500" dirty="0" smtClean="0">
                <a:latin typeface="Arial" pitchFamily="34" charset="0"/>
                <a:cs typeface="Arial" pitchFamily="34" charset="0"/>
              </a:rPr>
              <a:t>A </a:t>
            </a:r>
            <a:r>
              <a:rPr lang="pt-BR" sz="2500" dirty="0">
                <a:latin typeface="Arial" pitchFamily="34" charset="0"/>
                <a:cs typeface="Arial" pitchFamily="34" charset="0"/>
              </a:rPr>
              <a:t>vendagem deve ser frouxo, e, de ser possível, terá que deixar descoberta a porção distal da extremidade enfaixada para que possam as tirar o chapéu alterações circulatórias por pressão. Os signos e sintomas de alteração circulatória são: palidez, eritema, cianose, formigamento, intumescimento ou dor, inchaço e frio. Quando se aplica uma vendagem em um curativo úmido, terá que acautelar a retração posto que a vendagem se umedece e se seca posteriormente. </a:t>
            </a:r>
            <a:endParaRPr lang="es-ES" sz="25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58847"/>
            <a:ext cx="9144000" cy="6494085"/>
          </a:xfrm>
          <a:prstGeom prst="rect">
            <a:avLst/>
          </a:prstGeom>
        </p:spPr>
        <p:txBody>
          <a:bodyPr wrap="square">
            <a:spAutoFit/>
          </a:bodyPr>
          <a:lstStyle/>
          <a:p>
            <a:pPr algn="just"/>
            <a:r>
              <a:rPr lang="pt-BR" sz="3200" dirty="0" smtClean="0">
                <a:effectLst>
                  <a:outerShdw blurRad="38100" dist="38100" dir="2700000" algn="tl">
                    <a:srgbClr val="000000">
                      <a:alpha val="43137"/>
                    </a:srgbClr>
                  </a:outerShdw>
                </a:effectLst>
                <a:latin typeface="Arial" pitchFamily="34" charset="0"/>
                <a:cs typeface="Arial" pitchFamily="34" charset="0"/>
              </a:rPr>
              <a:t>Guia para enfaixar:</a:t>
            </a:r>
          </a:p>
          <a:p>
            <a:pPr algn="just">
              <a:buFont typeface="Wingdings" pitchFamily="2" charset="2"/>
              <a:buChar char="§"/>
            </a:pPr>
            <a:r>
              <a:rPr lang="pt-BR" sz="3200" dirty="0" smtClean="0">
                <a:latin typeface="Arial" pitchFamily="34" charset="0"/>
                <a:cs typeface="Arial" pitchFamily="34" charset="0"/>
              </a:rPr>
              <a:t>Fique frente à pessoa que vai enfaixar. </a:t>
            </a:r>
          </a:p>
          <a:p>
            <a:pPr algn="just">
              <a:buFont typeface="Wingdings" pitchFamily="2" charset="2"/>
              <a:buChar char="§"/>
            </a:pPr>
            <a:r>
              <a:rPr lang="pt-BR" sz="3200" dirty="0" smtClean="0">
                <a:latin typeface="Arial" pitchFamily="34" charset="0"/>
                <a:cs typeface="Arial" pitchFamily="34" charset="0"/>
              </a:rPr>
              <a:t>Inicie a vendagem tomando o cilindro para cima, em uma mão, e o extremo inicial na outra. </a:t>
            </a:r>
          </a:p>
          <a:p>
            <a:pPr algn="just">
              <a:buFont typeface="Wingdings" pitchFamily="2" charset="2"/>
              <a:buChar char="§"/>
            </a:pPr>
            <a:r>
              <a:rPr lang="pt-BR" sz="3200" dirty="0" smtClean="0">
                <a:latin typeface="Arial" pitchFamily="34" charset="0"/>
                <a:cs typeface="Arial" pitchFamily="34" charset="0"/>
              </a:rPr>
              <a:t>Vende do ponto distal para o proximal e de dentro para fora. </a:t>
            </a:r>
          </a:p>
          <a:p>
            <a:pPr algn="just">
              <a:buFont typeface="Wingdings" pitchFamily="2" charset="2"/>
              <a:buChar char="§"/>
            </a:pPr>
            <a:r>
              <a:rPr lang="pt-BR" sz="3200" dirty="0" smtClean="0">
                <a:latin typeface="Arial" pitchFamily="34" charset="0"/>
                <a:cs typeface="Arial" pitchFamily="34" charset="0"/>
              </a:rPr>
              <a:t>Não inicie ou termine a vendagem diretamente sobre a ferida ou em uma zona em que exerce pressão, por exemplo, o lado posterior do músculo. </a:t>
            </a:r>
          </a:p>
          <a:p>
            <a:pPr algn="just">
              <a:buFont typeface="Wingdings" pitchFamily="2" charset="2"/>
              <a:buChar char="§"/>
            </a:pPr>
            <a:r>
              <a:rPr lang="pt-BR" sz="3200" dirty="0" smtClean="0">
                <a:latin typeface="Arial" pitchFamily="34" charset="0"/>
                <a:cs typeface="Arial" pitchFamily="34" charset="0"/>
              </a:rPr>
              <a:t>Vende com suavidade e firmeza sobrepondo a volta que está dando a volta precedente de uns dois terços da largura da atadura.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24"/>
            <a:ext cx="9001124" cy="6001643"/>
          </a:xfrm>
          <a:prstGeom prst="rect">
            <a:avLst/>
          </a:prstGeom>
        </p:spPr>
        <p:txBody>
          <a:bodyPr wrap="square">
            <a:spAutoFit/>
          </a:bodyPr>
          <a:lstStyle/>
          <a:p>
            <a:pPr algn="just">
              <a:buFont typeface="Wingdings" pitchFamily="2" charset="2"/>
              <a:buChar char="§"/>
            </a:pPr>
            <a:r>
              <a:rPr lang="pt-BR" sz="3200" dirty="0" smtClean="0">
                <a:latin typeface="Arial" pitchFamily="34" charset="0"/>
                <a:cs typeface="Arial" pitchFamily="34" charset="0"/>
              </a:rPr>
              <a:t>Utilize a vendagem que sirva melhor para o caso. </a:t>
            </a:r>
          </a:p>
          <a:p>
            <a:pPr algn="just">
              <a:buFont typeface="Wingdings" pitchFamily="2" charset="2"/>
              <a:buChar char="§"/>
            </a:pPr>
            <a:r>
              <a:rPr lang="pt-BR" sz="3200" dirty="0" smtClean="0">
                <a:latin typeface="Arial" pitchFamily="34" charset="0"/>
                <a:cs typeface="Arial" pitchFamily="34" charset="0"/>
              </a:rPr>
              <a:t>Cubra o curativo com uma vendagem que se estenda 5 cm a cada lado deste. </a:t>
            </a:r>
          </a:p>
          <a:p>
            <a:pPr algn="just">
              <a:buFont typeface="Wingdings" pitchFamily="2" charset="2"/>
              <a:buChar char="§"/>
            </a:pPr>
            <a:r>
              <a:rPr lang="pt-BR" sz="3200" dirty="0" smtClean="0">
                <a:latin typeface="Arial" pitchFamily="34" charset="0"/>
                <a:cs typeface="Arial" pitchFamily="34" charset="0"/>
              </a:rPr>
              <a:t>Separe as superfícies cutâneas e almofade ou cubra com curativo as proeminências para evitar a fricção e aplicar muita pressão.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Revise </a:t>
            </a:r>
            <a:r>
              <a:rPr lang="pt-BR" sz="3200" dirty="0" smtClean="0">
                <a:latin typeface="Arial" pitchFamily="34" charset="0"/>
                <a:cs typeface="Arial" pitchFamily="34" charset="0"/>
              </a:rPr>
              <a:t>a vendagem para comprovar se houver signos de transtorno circulatório. </a:t>
            </a:r>
          </a:p>
          <a:p>
            <a:pPr algn="just">
              <a:buFont typeface="Wingdings" pitchFamily="2" charset="2"/>
              <a:buChar char="§"/>
            </a:pPr>
            <a:r>
              <a:rPr lang="pt-BR" sz="3200" dirty="0" smtClean="0">
                <a:latin typeface="Arial" pitchFamily="34" charset="0"/>
                <a:cs typeface="Arial" pitchFamily="34" charset="0"/>
              </a:rPr>
              <a:t>A vendagem deve ser seguro, durável, limpo, terapeuticamente eficaz e além disso, econômico.</a:t>
            </a:r>
            <a:endParaRPr lang="es-ES" sz="32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24"/>
            <a:ext cx="9144000" cy="6986528"/>
          </a:xfrm>
          <a:prstGeom prst="rect">
            <a:avLst/>
          </a:prstGeom>
        </p:spPr>
        <p:txBody>
          <a:bodyPr wrap="square">
            <a:spAutoFit/>
          </a:bodyPr>
          <a:lstStyle/>
          <a:p>
            <a:pPr algn="just"/>
            <a:r>
              <a:rPr lang="pt-BR" sz="3200" b="1" dirty="0">
                <a:effectLst>
                  <a:outerShdw blurRad="38100" dist="38100" dir="2700000" algn="tl">
                    <a:srgbClr val="000000">
                      <a:alpha val="43137"/>
                    </a:srgbClr>
                  </a:outerShdw>
                </a:effectLst>
                <a:latin typeface="Arial" pitchFamily="34" charset="0"/>
                <a:cs typeface="Arial" pitchFamily="34" charset="0"/>
              </a:rPr>
              <a:t>Distintos tipos de </a:t>
            </a:r>
            <a:r>
              <a:rPr lang="pt-BR" sz="3200" b="1" dirty="0" smtClean="0">
                <a:effectLst>
                  <a:outerShdw blurRad="38100" dist="38100" dir="2700000" algn="tl">
                    <a:srgbClr val="000000">
                      <a:alpha val="43137"/>
                    </a:srgbClr>
                  </a:outerShdw>
                </a:effectLst>
                <a:latin typeface="Arial" pitchFamily="34" charset="0"/>
                <a:cs typeface="Arial" pitchFamily="34" charset="0"/>
              </a:rPr>
              <a:t>vendagens:</a:t>
            </a: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circular.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em oito.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em espiral.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em espiral com dobra.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recorrente.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de à mão.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em </a:t>
            </a:r>
            <a:r>
              <a:rPr lang="pt-BR" sz="3200" dirty="0" err="1">
                <a:latin typeface="Arial" pitchFamily="34" charset="0"/>
                <a:cs typeface="Arial" pitchFamily="34" charset="0"/>
              </a:rPr>
              <a:t>capelina</a:t>
            </a:r>
            <a:r>
              <a:rPr lang="pt-BR" sz="3200" dirty="0">
                <a:latin typeface="Arial" pitchFamily="34" charset="0"/>
                <a:cs typeface="Arial" pitchFamily="34" charset="0"/>
              </a:rPr>
              <a:t>. </a:t>
            </a:r>
            <a:endParaRPr lang="pt-BR" sz="3200" dirty="0" smtClean="0">
              <a:latin typeface="Arial" pitchFamily="34" charset="0"/>
              <a:cs typeface="Arial" pitchFamily="34" charset="0"/>
            </a:endParaRPr>
          </a:p>
          <a:p>
            <a:pPr algn="just">
              <a:buFont typeface="Wingdings" pitchFamily="2" charset="2"/>
              <a:buChar char="§"/>
            </a:pPr>
            <a:r>
              <a:rPr lang="pt-BR" sz="3200" dirty="0" smtClean="0">
                <a:latin typeface="Arial" pitchFamily="34" charset="0"/>
                <a:cs typeface="Arial" pitchFamily="34" charset="0"/>
              </a:rPr>
              <a:t>Vendagem </a:t>
            </a:r>
            <a:r>
              <a:rPr lang="pt-BR" sz="3200" dirty="0">
                <a:latin typeface="Arial" pitchFamily="34" charset="0"/>
                <a:cs typeface="Arial" pitchFamily="34" charset="0"/>
              </a:rPr>
              <a:t>de sustento. </a:t>
            </a:r>
            <a:endParaRPr lang="pt-BR" sz="3200" dirty="0" smtClean="0">
              <a:latin typeface="Arial" pitchFamily="34" charset="0"/>
              <a:cs typeface="Arial" pitchFamily="34" charset="0"/>
            </a:endParaRPr>
          </a:p>
          <a:p>
            <a:pPr algn="just"/>
            <a:endParaRPr lang="pt-BR" sz="3200" dirty="0">
              <a:latin typeface="Arial" pitchFamily="34" charset="0"/>
              <a:cs typeface="Arial" pitchFamily="34" charset="0"/>
            </a:endParaRPr>
          </a:p>
          <a:p>
            <a:pPr algn="just"/>
            <a:r>
              <a:rPr lang="pt-BR" sz="3200" dirty="0">
                <a:effectLst>
                  <a:outerShdw blurRad="38100" dist="38100" dir="2700000" algn="tl">
                    <a:srgbClr val="000000">
                      <a:alpha val="43137"/>
                    </a:srgbClr>
                  </a:outerShdw>
                </a:effectLst>
                <a:latin typeface="Arial" pitchFamily="34" charset="0"/>
                <a:cs typeface="Arial" pitchFamily="34" charset="0"/>
              </a:rPr>
              <a:t>Vendagem circular:</a:t>
            </a:r>
            <a:r>
              <a:rPr lang="pt-BR" sz="3200" dirty="0">
                <a:latin typeface="Arial" pitchFamily="34" charset="0"/>
                <a:cs typeface="Arial" pitchFamily="34" charset="0"/>
              </a:rPr>
              <a:t> </a:t>
            </a:r>
            <a:endParaRPr lang="pt-BR" sz="3200" dirty="0" smtClean="0">
              <a:latin typeface="Arial" pitchFamily="34" charset="0"/>
              <a:cs typeface="Arial" pitchFamily="34" charset="0"/>
            </a:endParaRPr>
          </a:p>
          <a:p>
            <a:pPr algn="just"/>
            <a:r>
              <a:rPr lang="pt-BR" sz="3200" dirty="0" smtClean="0">
                <a:latin typeface="Arial" pitchFamily="34" charset="0"/>
                <a:cs typeface="Arial" pitchFamily="34" charset="0"/>
              </a:rPr>
              <a:t>É </a:t>
            </a:r>
            <a:r>
              <a:rPr lang="pt-BR" sz="3200" dirty="0">
                <a:latin typeface="Arial" pitchFamily="34" charset="0"/>
                <a:cs typeface="Arial" pitchFamily="34" charset="0"/>
              </a:rPr>
              <a:t>apropriado para cobrir regiões de forma cilíndrica, como antebraço, braço, pernas e coxas.</a:t>
            </a:r>
            <a:endParaRPr lang="es-E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71414"/>
            <a:ext cx="8929718" cy="6555641"/>
          </a:xfrm>
          <a:prstGeom prst="rect">
            <a:avLst/>
          </a:prstGeom>
        </p:spPr>
        <p:txBody>
          <a:bodyPr wrap="square">
            <a:spAutoFit/>
          </a:bodyPr>
          <a:lstStyle/>
          <a:p>
            <a:pPr algn="just"/>
            <a:r>
              <a:rPr lang="pt-BR" sz="2800" dirty="0">
                <a:effectLst>
                  <a:outerShdw blurRad="38100" dist="38100" dir="2700000" algn="tl">
                    <a:srgbClr val="000000">
                      <a:alpha val="43137"/>
                    </a:srgbClr>
                  </a:outerShdw>
                </a:effectLst>
                <a:latin typeface="Arial" pitchFamily="34" charset="0"/>
                <a:cs typeface="Arial" pitchFamily="34" charset="0"/>
              </a:rPr>
              <a:t>Vendagem em oito: </a:t>
            </a:r>
            <a:endParaRPr lang="pt-BR" sz="2800" dirty="0" smtClean="0">
              <a:effectLst>
                <a:outerShdw blurRad="38100" dist="38100" dir="2700000" algn="tl">
                  <a:srgbClr val="000000">
                    <a:alpha val="43137"/>
                  </a:srgbClr>
                </a:outerShdw>
              </a:effectLst>
              <a:latin typeface="Arial" pitchFamily="34" charset="0"/>
              <a:cs typeface="Arial" pitchFamily="34" charset="0"/>
            </a:endParaRPr>
          </a:p>
          <a:p>
            <a:pPr algn="just"/>
            <a:r>
              <a:rPr lang="pt-BR" sz="2800" dirty="0" smtClean="0">
                <a:latin typeface="Arial" pitchFamily="34" charset="0"/>
                <a:cs typeface="Arial" pitchFamily="34" charset="0"/>
              </a:rPr>
              <a:t>Utiliza-se </a:t>
            </a:r>
            <a:r>
              <a:rPr lang="pt-BR" sz="2800" dirty="0">
                <a:latin typeface="Arial" pitchFamily="34" charset="0"/>
                <a:cs typeface="Arial" pitchFamily="34" charset="0"/>
              </a:rPr>
              <a:t>uma atadura de 2 polegadas; emprega-se para cobrir superfícies de flexão como a articulação. </a:t>
            </a:r>
            <a:endParaRPr lang="pt-BR" sz="2800" dirty="0" smtClean="0">
              <a:latin typeface="Arial" pitchFamily="34" charset="0"/>
              <a:cs typeface="Arial" pitchFamily="34" charset="0"/>
            </a:endParaRPr>
          </a:p>
          <a:p>
            <a:pPr algn="just"/>
            <a:endParaRPr lang="pt-BR" sz="2800" dirty="0">
              <a:latin typeface="Arial" pitchFamily="34" charset="0"/>
              <a:cs typeface="Arial" pitchFamily="34" charset="0"/>
            </a:endParaRPr>
          </a:p>
          <a:p>
            <a:pPr algn="just"/>
            <a:r>
              <a:rPr lang="pt-BR" sz="2800" dirty="0" smtClean="0">
                <a:effectLst>
                  <a:outerShdw blurRad="38100" dist="38100" dir="2700000" algn="tl">
                    <a:srgbClr val="000000">
                      <a:alpha val="43137"/>
                    </a:srgbClr>
                  </a:outerShdw>
                </a:effectLst>
                <a:latin typeface="Arial" pitchFamily="34" charset="0"/>
                <a:cs typeface="Arial" pitchFamily="34" charset="0"/>
              </a:rPr>
              <a:t>Vendagem </a:t>
            </a:r>
            <a:r>
              <a:rPr lang="pt-BR" sz="2800" dirty="0">
                <a:effectLst>
                  <a:outerShdw blurRad="38100" dist="38100" dir="2700000" algn="tl">
                    <a:srgbClr val="000000">
                      <a:alpha val="43137"/>
                    </a:srgbClr>
                  </a:outerShdw>
                </a:effectLst>
                <a:latin typeface="Arial" pitchFamily="34" charset="0"/>
                <a:cs typeface="Arial" pitchFamily="34" charset="0"/>
              </a:rPr>
              <a:t>em espiral: </a:t>
            </a:r>
            <a:endParaRPr lang="pt-BR" sz="2800" dirty="0" smtClean="0">
              <a:effectLst>
                <a:outerShdw blurRad="38100" dist="38100" dir="2700000" algn="tl">
                  <a:srgbClr val="000000">
                    <a:alpha val="43137"/>
                  </a:srgbClr>
                </a:outerShdw>
              </a:effectLst>
              <a:latin typeface="Arial" pitchFamily="34" charset="0"/>
              <a:cs typeface="Arial" pitchFamily="34" charset="0"/>
            </a:endParaRPr>
          </a:p>
          <a:p>
            <a:pPr algn="just"/>
            <a:r>
              <a:rPr lang="pt-BR" sz="2800" dirty="0" smtClean="0">
                <a:latin typeface="Arial" pitchFamily="34" charset="0"/>
                <a:cs typeface="Arial" pitchFamily="34" charset="0"/>
              </a:rPr>
              <a:t>Utiliza-se </a:t>
            </a:r>
            <a:r>
              <a:rPr lang="pt-BR" sz="2800" dirty="0">
                <a:latin typeface="Arial" pitchFamily="34" charset="0"/>
                <a:cs typeface="Arial" pitchFamily="34" charset="0"/>
              </a:rPr>
              <a:t>para enfaixar uma parte do corpo que seja de circunferência uniforme. </a:t>
            </a:r>
            <a:endParaRPr lang="pt-BR" sz="2800" dirty="0" smtClean="0">
              <a:latin typeface="Arial" pitchFamily="34" charset="0"/>
              <a:cs typeface="Arial" pitchFamily="34" charset="0"/>
            </a:endParaRPr>
          </a:p>
          <a:p>
            <a:pPr algn="just"/>
            <a:endParaRPr lang="pt-BR" sz="2800" dirty="0">
              <a:latin typeface="Arial" pitchFamily="34" charset="0"/>
              <a:cs typeface="Arial" pitchFamily="34" charset="0"/>
            </a:endParaRPr>
          </a:p>
          <a:p>
            <a:pPr algn="just"/>
            <a:r>
              <a:rPr lang="pt-BR" sz="2800" dirty="0" smtClean="0">
                <a:effectLst>
                  <a:outerShdw blurRad="38100" dist="38100" dir="2700000" algn="tl">
                    <a:srgbClr val="000000">
                      <a:alpha val="43137"/>
                    </a:srgbClr>
                  </a:outerShdw>
                </a:effectLst>
                <a:latin typeface="Arial" pitchFamily="34" charset="0"/>
                <a:cs typeface="Arial" pitchFamily="34" charset="0"/>
              </a:rPr>
              <a:t>Vendagem </a:t>
            </a:r>
            <a:r>
              <a:rPr lang="pt-BR" sz="2800" dirty="0">
                <a:effectLst>
                  <a:outerShdw blurRad="38100" dist="38100" dir="2700000" algn="tl">
                    <a:srgbClr val="000000">
                      <a:alpha val="43137"/>
                    </a:srgbClr>
                  </a:outerShdw>
                </a:effectLst>
                <a:latin typeface="Arial" pitchFamily="34" charset="0"/>
                <a:cs typeface="Arial" pitchFamily="34" charset="0"/>
              </a:rPr>
              <a:t>em espiral com dobra: </a:t>
            </a:r>
            <a:endParaRPr lang="pt-BR" sz="2800" dirty="0" smtClean="0">
              <a:effectLst>
                <a:outerShdw blurRad="38100" dist="38100" dir="2700000" algn="tl">
                  <a:srgbClr val="000000">
                    <a:alpha val="43137"/>
                  </a:srgbClr>
                </a:outerShdw>
              </a:effectLst>
              <a:latin typeface="Arial" pitchFamily="34" charset="0"/>
              <a:cs typeface="Arial" pitchFamily="34" charset="0"/>
            </a:endParaRPr>
          </a:p>
          <a:p>
            <a:pPr algn="just"/>
            <a:r>
              <a:rPr lang="pt-BR" sz="2800" dirty="0" smtClean="0">
                <a:latin typeface="Arial" pitchFamily="34" charset="0"/>
                <a:cs typeface="Arial" pitchFamily="34" charset="0"/>
              </a:rPr>
              <a:t>Usa-se </a:t>
            </a:r>
            <a:r>
              <a:rPr lang="pt-BR" sz="2800" dirty="0">
                <a:latin typeface="Arial" pitchFamily="34" charset="0"/>
                <a:cs typeface="Arial" pitchFamily="34" charset="0"/>
              </a:rPr>
              <a:t>para enfaixar partes cilíndricas do corpo que têm circunferência variável como a perna</a:t>
            </a:r>
            <a:r>
              <a:rPr lang="pt-BR" sz="2800" dirty="0" smtClean="0">
                <a:latin typeface="Arial" pitchFamily="34" charset="0"/>
                <a:cs typeface="Arial" pitchFamily="34" charset="0"/>
              </a:rPr>
              <a:t>.</a:t>
            </a:r>
          </a:p>
          <a:p>
            <a:pPr algn="just"/>
            <a:endParaRPr lang="pt-BR" sz="2800" dirty="0">
              <a:latin typeface="Arial" pitchFamily="34" charset="0"/>
              <a:cs typeface="Arial" pitchFamily="34" charset="0"/>
            </a:endParaRPr>
          </a:p>
          <a:p>
            <a:pPr algn="just"/>
            <a:r>
              <a:rPr lang="pt-BR" sz="2800" dirty="0">
                <a:effectLst>
                  <a:outerShdw blurRad="38100" dist="38100" dir="2700000" algn="tl">
                    <a:srgbClr val="000000">
                      <a:alpha val="43137"/>
                    </a:srgbClr>
                  </a:outerShdw>
                </a:effectLst>
                <a:latin typeface="Arial" pitchFamily="34" charset="0"/>
                <a:cs typeface="Arial" pitchFamily="34" charset="0"/>
              </a:rPr>
              <a:t>Vendagem </a:t>
            </a:r>
            <a:r>
              <a:rPr lang="pt-BR" sz="2800" dirty="0" smtClean="0">
                <a:effectLst>
                  <a:outerShdw blurRad="38100" dist="38100" dir="2700000" algn="tl">
                    <a:srgbClr val="000000">
                      <a:alpha val="43137"/>
                    </a:srgbClr>
                  </a:outerShdw>
                </a:effectLst>
                <a:latin typeface="Arial" pitchFamily="34" charset="0"/>
                <a:cs typeface="Arial" pitchFamily="34" charset="0"/>
              </a:rPr>
              <a:t>recorrente:</a:t>
            </a:r>
          </a:p>
          <a:p>
            <a:pPr algn="just"/>
            <a:r>
              <a:rPr lang="pt-BR" sz="2800" dirty="0" smtClean="0">
                <a:latin typeface="Arial" pitchFamily="34" charset="0"/>
                <a:cs typeface="Arial" pitchFamily="34" charset="0"/>
              </a:rPr>
              <a:t>Usa-se </a:t>
            </a:r>
            <a:r>
              <a:rPr lang="pt-BR" sz="2800" dirty="0">
                <a:latin typeface="Arial" pitchFamily="34" charset="0"/>
                <a:cs typeface="Arial" pitchFamily="34" charset="0"/>
              </a:rPr>
              <a:t>para cobrir porções </a:t>
            </a:r>
            <a:r>
              <a:rPr lang="pt-BR" sz="2800" dirty="0" smtClean="0">
                <a:latin typeface="Arial" pitchFamily="34" charset="0"/>
                <a:cs typeface="Arial" pitchFamily="34" charset="0"/>
              </a:rPr>
              <a:t>distais </a:t>
            </a:r>
            <a:r>
              <a:rPr lang="pt-BR" sz="2800" dirty="0">
                <a:latin typeface="Arial" pitchFamily="34" charset="0"/>
                <a:cs typeface="Arial" pitchFamily="34" charset="0"/>
              </a:rPr>
              <a:t>do corpo, como a ponta dos dedos das mãos ou dos pés.</a:t>
            </a:r>
            <a:endParaRPr lang="es-E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71414"/>
            <a:ext cx="9072562" cy="6124754"/>
          </a:xfrm>
          <a:prstGeom prst="rect">
            <a:avLst/>
          </a:prstGeom>
        </p:spPr>
        <p:txBody>
          <a:bodyPr wrap="square">
            <a:spAutoFit/>
          </a:bodyPr>
          <a:lstStyle/>
          <a:p>
            <a:pPr algn="just"/>
            <a:r>
              <a:rPr lang="pt-BR" sz="2800" dirty="0">
                <a:effectLst>
                  <a:outerShdw blurRad="38100" dist="38100" dir="2700000" algn="tl">
                    <a:srgbClr val="000000">
                      <a:alpha val="43137"/>
                    </a:srgbClr>
                  </a:outerShdw>
                </a:effectLst>
                <a:latin typeface="Arial" pitchFamily="34" charset="0"/>
                <a:cs typeface="Arial" pitchFamily="34" charset="0"/>
              </a:rPr>
              <a:t>Vendagem da mão: </a:t>
            </a:r>
            <a:endParaRPr lang="pt-BR" sz="2800" dirty="0" smtClean="0">
              <a:effectLst>
                <a:outerShdw blurRad="38100" dist="38100" dir="2700000" algn="tl">
                  <a:srgbClr val="000000">
                    <a:alpha val="43137"/>
                  </a:srgbClr>
                </a:outerShdw>
              </a:effectLst>
              <a:latin typeface="Arial" pitchFamily="34" charset="0"/>
              <a:cs typeface="Arial" pitchFamily="34" charset="0"/>
            </a:endParaRPr>
          </a:p>
          <a:p>
            <a:pPr algn="just"/>
            <a:r>
              <a:rPr lang="pt-BR" sz="2800" dirty="0" smtClean="0">
                <a:latin typeface="Arial" pitchFamily="34" charset="0"/>
                <a:cs typeface="Arial" pitchFamily="34" charset="0"/>
              </a:rPr>
              <a:t>Emprega-se </a:t>
            </a:r>
            <a:r>
              <a:rPr lang="pt-BR" sz="2800" dirty="0">
                <a:latin typeface="Arial" pitchFamily="34" charset="0"/>
                <a:cs typeface="Arial" pitchFamily="34" charset="0"/>
              </a:rPr>
              <a:t>uma atadura de 2 polegadas. A mão se enfaixa e os dedos se deixam livres, se não haver contra-indicação, para que possam efetuar-se alguns movimentos. </a:t>
            </a:r>
            <a:endParaRPr lang="pt-BR" sz="2800" dirty="0" smtClean="0">
              <a:latin typeface="Arial" pitchFamily="34" charset="0"/>
              <a:cs typeface="Arial" pitchFamily="34" charset="0"/>
            </a:endParaRPr>
          </a:p>
          <a:p>
            <a:pPr algn="just"/>
            <a:endParaRPr lang="pt-BR" sz="2800" dirty="0">
              <a:latin typeface="Arial" pitchFamily="34" charset="0"/>
              <a:cs typeface="Arial" pitchFamily="34" charset="0"/>
            </a:endParaRPr>
          </a:p>
          <a:p>
            <a:pPr algn="just"/>
            <a:r>
              <a:rPr lang="pt-BR" sz="2800" dirty="0" smtClean="0">
                <a:effectLst>
                  <a:outerShdw blurRad="38100" dist="38100" dir="2700000" algn="tl">
                    <a:srgbClr val="000000">
                      <a:alpha val="43137"/>
                    </a:srgbClr>
                  </a:outerShdw>
                </a:effectLst>
                <a:latin typeface="Arial" pitchFamily="34" charset="0"/>
                <a:cs typeface="Arial" pitchFamily="34" charset="0"/>
              </a:rPr>
              <a:t>Vendagem </a:t>
            </a:r>
            <a:r>
              <a:rPr lang="pt-BR" sz="2800" dirty="0">
                <a:effectLst>
                  <a:outerShdw blurRad="38100" dist="38100" dir="2700000" algn="tl">
                    <a:srgbClr val="000000">
                      <a:alpha val="43137"/>
                    </a:srgbClr>
                  </a:outerShdw>
                </a:effectLst>
                <a:latin typeface="Arial" pitchFamily="34" charset="0"/>
                <a:cs typeface="Arial" pitchFamily="34" charset="0"/>
              </a:rPr>
              <a:t>em </a:t>
            </a:r>
            <a:r>
              <a:rPr lang="pt-BR" sz="2800" dirty="0" err="1" smtClean="0">
                <a:effectLst>
                  <a:outerShdw blurRad="38100" dist="38100" dir="2700000" algn="tl">
                    <a:srgbClr val="000000">
                      <a:alpha val="43137"/>
                    </a:srgbClr>
                  </a:outerShdw>
                </a:effectLst>
                <a:latin typeface="Arial" pitchFamily="34" charset="0"/>
                <a:cs typeface="Arial" pitchFamily="34" charset="0"/>
              </a:rPr>
              <a:t>capelina</a:t>
            </a:r>
            <a:r>
              <a:rPr lang="pt-BR" sz="2800" dirty="0" smtClean="0">
                <a:effectLst>
                  <a:outerShdw blurRad="38100" dist="38100" dir="2700000" algn="tl">
                    <a:srgbClr val="000000">
                      <a:alpha val="43137"/>
                    </a:srgbClr>
                  </a:outerShdw>
                </a:effectLst>
                <a:latin typeface="Arial" pitchFamily="34" charset="0"/>
                <a:cs typeface="Arial" pitchFamily="34" charset="0"/>
              </a:rPr>
              <a:t>:</a:t>
            </a:r>
          </a:p>
          <a:p>
            <a:pPr algn="just"/>
            <a:r>
              <a:rPr lang="pt-BR" sz="2800" dirty="0" smtClean="0">
                <a:latin typeface="Arial" pitchFamily="34" charset="0"/>
                <a:cs typeface="Arial" pitchFamily="34" charset="0"/>
              </a:rPr>
              <a:t>Emprega-se </a:t>
            </a:r>
            <a:r>
              <a:rPr lang="pt-BR" sz="2800" dirty="0">
                <a:latin typeface="Arial" pitchFamily="34" charset="0"/>
                <a:cs typeface="Arial" pitchFamily="34" charset="0"/>
              </a:rPr>
              <a:t>para cobrir o couro cabeludo. É um tipo de vendagem recorrente, similar ao que se usa para cobrir os cotos. </a:t>
            </a:r>
            <a:endParaRPr lang="pt-BR" sz="2800" dirty="0" smtClean="0">
              <a:latin typeface="Arial" pitchFamily="34" charset="0"/>
              <a:cs typeface="Arial" pitchFamily="34" charset="0"/>
            </a:endParaRPr>
          </a:p>
          <a:p>
            <a:pPr algn="just"/>
            <a:endParaRPr lang="pt-BR" sz="2800" dirty="0">
              <a:latin typeface="Arial" pitchFamily="34" charset="0"/>
              <a:cs typeface="Arial" pitchFamily="34" charset="0"/>
            </a:endParaRPr>
          </a:p>
          <a:p>
            <a:pPr algn="just"/>
            <a:r>
              <a:rPr lang="pt-BR" sz="2800" dirty="0" smtClean="0">
                <a:effectLst>
                  <a:outerShdw blurRad="38100" dist="38100" dir="2700000" algn="tl">
                    <a:srgbClr val="000000">
                      <a:alpha val="43137"/>
                    </a:srgbClr>
                  </a:outerShdw>
                </a:effectLst>
                <a:latin typeface="Arial" pitchFamily="34" charset="0"/>
                <a:cs typeface="Arial" pitchFamily="34" charset="0"/>
              </a:rPr>
              <a:t>Vendagem </a:t>
            </a:r>
            <a:r>
              <a:rPr lang="pt-BR" sz="2800" dirty="0">
                <a:effectLst>
                  <a:outerShdw blurRad="38100" dist="38100" dir="2700000" algn="tl">
                    <a:srgbClr val="000000">
                      <a:alpha val="43137"/>
                    </a:srgbClr>
                  </a:outerShdw>
                </a:effectLst>
                <a:latin typeface="Arial" pitchFamily="34" charset="0"/>
                <a:cs typeface="Arial" pitchFamily="34" charset="0"/>
              </a:rPr>
              <a:t>de sustento: </a:t>
            </a:r>
            <a:endParaRPr lang="pt-BR" sz="2800" dirty="0" smtClean="0">
              <a:effectLst>
                <a:outerShdw blurRad="38100" dist="38100" dir="2700000" algn="tl">
                  <a:srgbClr val="000000">
                    <a:alpha val="43137"/>
                  </a:srgbClr>
                </a:outerShdw>
              </a:effectLst>
              <a:latin typeface="Arial" pitchFamily="34" charset="0"/>
              <a:cs typeface="Arial" pitchFamily="34" charset="0"/>
            </a:endParaRPr>
          </a:p>
          <a:p>
            <a:pPr algn="just"/>
            <a:r>
              <a:rPr lang="pt-BR" sz="2800" dirty="0" smtClean="0">
                <a:latin typeface="Arial" pitchFamily="34" charset="0"/>
                <a:cs typeface="Arial" pitchFamily="34" charset="0"/>
              </a:rPr>
              <a:t>1- </a:t>
            </a:r>
            <a:r>
              <a:rPr lang="pt-BR" sz="2800" dirty="0">
                <a:latin typeface="Arial" pitchFamily="34" charset="0"/>
                <a:cs typeface="Arial" pitchFamily="34" charset="0"/>
              </a:rPr>
              <a:t>Vendagem de sustento em T: utiliza-se para sustentar os curativos </a:t>
            </a:r>
            <a:r>
              <a:rPr lang="pt-BR" sz="2800" dirty="0" err="1" smtClean="0">
                <a:latin typeface="Arial" pitchFamily="34" charset="0"/>
                <a:cs typeface="Arial" pitchFamily="34" charset="0"/>
              </a:rPr>
              <a:t>perineais</a:t>
            </a:r>
            <a:r>
              <a:rPr lang="pt-BR" sz="2800" dirty="0" smtClean="0">
                <a:latin typeface="Arial" pitchFamily="34" charset="0"/>
                <a:cs typeface="Arial" pitchFamily="34" charset="0"/>
              </a:rPr>
              <a:t>.</a:t>
            </a:r>
            <a:endParaRPr lang="es-ES" sz="2800"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142852"/>
            <a:ext cx="9072594" cy="5262979"/>
          </a:xfrm>
          <a:prstGeom prst="rect">
            <a:avLst/>
          </a:prstGeom>
        </p:spPr>
        <p:txBody>
          <a:bodyPr wrap="square">
            <a:spAutoFit/>
          </a:bodyPr>
          <a:lstStyle/>
          <a:p>
            <a:pPr algn="just"/>
            <a:r>
              <a:rPr lang="pt-BR" sz="2800" dirty="0">
                <a:latin typeface="Arial" pitchFamily="34" charset="0"/>
                <a:cs typeface="Arial" pitchFamily="34" charset="0"/>
              </a:rPr>
              <a:t>2- Vendagem abdominal reto de sustento: </a:t>
            </a:r>
            <a:endParaRPr lang="pt-BR" sz="2800" dirty="0" smtClean="0">
              <a:latin typeface="Arial" pitchFamily="34" charset="0"/>
              <a:cs typeface="Arial" pitchFamily="34" charset="0"/>
            </a:endParaRPr>
          </a:p>
          <a:p>
            <a:pPr algn="just"/>
            <a:r>
              <a:rPr lang="pt-BR" sz="2800" dirty="0" smtClean="0">
                <a:latin typeface="Arial" pitchFamily="34" charset="0"/>
                <a:cs typeface="Arial" pitchFamily="34" charset="0"/>
              </a:rPr>
              <a:t>Utiliza-se </a:t>
            </a:r>
            <a:r>
              <a:rPr lang="pt-BR" sz="2800" dirty="0">
                <a:latin typeface="Arial" pitchFamily="34" charset="0"/>
                <a:cs typeface="Arial" pitchFamily="34" charset="0"/>
              </a:rPr>
              <a:t>para sustentar os curativos abdominais ou para aplicar pressão e apoio em abdômen. </a:t>
            </a:r>
            <a:endParaRPr lang="pt-BR" sz="2800" dirty="0" smtClean="0">
              <a:latin typeface="Arial" pitchFamily="34" charset="0"/>
              <a:cs typeface="Arial" pitchFamily="34" charset="0"/>
            </a:endParaRPr>
          </a:p>
          <a:p>
            <a:pPr algn="just"/>
            <a:endParaRPr lang="pt-BR" sz="2800" dirty="0" smtClean="0">
              <a:latin typeface="Arial" pitchFamily="34" charset="0"/>
              <a:cs typeface="Arial" pitchFamily="34" charset="0"/>
            </a:endParaRPr>
          </a:p>
          <a:p>
            <a:pPr algn="just"/>
            <a:r>
              <a:rPr lang="pt-BR" sz="2800" dirty="0" smtClean="0">
                <a:latin typeface="Arial" pitchFamily="34" charset="0"/>
                <a:cs typeface="Arial" pitchFamily="34" charset="0"/>
              </a:rPr>
              <a:t>3- </a:t>
            </a:r>
            <a:r>
              <a:rPr lang="pt-BR" sz="2800" dirty="0">
                <a:latin typeface="Arial" pitchFamily="34" charset="0"/>
                <a:cs typeface="Arial" pitchFamily="34" charset="0"/>
              </a:rPr>
              <a:t>Vendagem mamária de sustento: </a:t>
            </a:r>
            <a:endParaRPr lang="pt-BR" sz="2800" dirty="0" smtClean="0">
              <a:latin typeface="Arial" pitchFamily="34" charset="0"/>
              <a:cs typeface="Arial" pitchFamily="34" charset="0"/>
            </a:endParaRPr>
          </a:p>
          <a:p>
            <a:pPr algn="just"/>
            <a:r>
              <a:rPr lang="pt-BR" sz="2800" dirty="0" smtClean="0">
                <a:latin typeface="Arial" pitchFamily="34" charset="0"/>
                <a:cs typeface="Arial" pitchFamily="34" charset="0"/>
              </a:rPr>
              <a:t>Usam-se </a:t>
            </a:r>
            <a:r>
              <a:rPr lang="pt-BR" sz="2800" dirty="0">
                <a:latin typeface="Arial" pitchFamily="34" charset="0"/>
                <a:cs typeface="Arial" pitchFamily="34" charset="0"/>
              </a:rPr>
              <a:t>para sustentar curativos e para aplicar pressão ao peito. </a:t>
            </a:r>
            <a:endParaRPr lang="pt-BR" sz="2800" dirty="0" smtClean="0">
              <a:latin typeface="Arial" pitchFamily="34" charset="0"/>
              <a:cs typeface="Arial" pitchFamily="34" charset="0"/>
            </a:endParaRPr>
          </a:p>
          <a:p>
            <a:pPr algn="just"/>
            <a:endParaRPr lang="pt-BR" sz="2800" dirty="0" smtClean="0">
              <a:latin typeface="Arial" pitchFamily="34" charset="0"/>
              <a:cs typeface="Arial" pitchFamily="34" charset="0"/>
            </a:endParaRPr>
          </a:p>
          <a:p>
            <a:pPr algn="just"/>
            <a:r>
              <a:rPr lang="pt-BR" sz="2800" dirty="0" smtClean="0">
                <a:latin typeface="Arial" pitchFamily="34" charset="0"/>
                <a:cs typeface="Arial" pitchFamily="34" charset="0"/>
              </a:rPr>
              <a:t>4- </a:t>
            </a:r>
            <a:r>
              <a:rPr lang="pt-BR" sz="2800" dirty="0">
                <a:latin typeface="Arial" pitchFamily="34" charset="0"/>
                <a:cs typeface="Arial" pitchFamily="34" charset="0"/>
              </a:rPr>
              <a:t>Vendagem de sustento de </a:t>
            </a:r>
            <a:r>
              <a:rPr lang="pt-BR" sz="2800" dirty="0" err="1">
                <a:latin typeface="Arial" pitchFamily="34" charset="0"/>
                <a:cs typeface="Arial" pitchFamily="34" charset="0"/>
              </a:rPr>
              <a:t>esculteto</a:t>
            </a:r>
            <a:r>
              <a:rPr lang="pt-BR" sz="2800" dirty="0">
                <a:latin typeface="Arial" pitchFamily="34" charset="0"/>
                <a:cs typeface="Arial" pitchFamily="34" charset="0"/>
              </a:rPr>
              <a:t>: </a:t>
            </a:r>
            <a:endParaRPr lang="pt-BR" sz="2800" dirty="0" smtClean="0">
              <a:latin typeface="Arial" pitchFamily="34" charset="0"/>
              <a:cs typeface="Arial" pitchFamily="34" charset="0"/>
            </a:endParaRPr>
          </a:p>
          <a:p>
            <a:pPr algn="just"/>
            <a:r>
              <a:rPr lang="pt-BR" sz="2800" dirty="0" smtClean="0">
                <a:latin typeface="Arial" pitchFamily="34" charset="0"/>
                <a:cs typeface="Arial" pitchFamily="34" charset="0"/>
              </a:rPr>
              <a:t>É </a:t>
            </a:r>
            <a:r>
              <a:rPr lang="pt-BR" sz="2800" dirty="0">
                <a:latin typeface="Arial" pitchFamily="34" charset="0"/>
                <a:cs typeface="Arial" pitchFamily="34" charset="0"/>
              </a:rPr>
              <a:t>uma vendagem de tecido, pormenorizado e de sustento, que se emprega para sujeitar curativos e abdômen.</a:t>
            </a:r>
            <a:endParaRPr lang="es-ES" sz="2800"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TotalTime>
  <Words>1152</Words>
  <Application>Microsoft Office PowerPoint</Application>
  <PresentationFormat>Presentación en pantalla (4:3)</PresentationFormat>
  <Paragraphs>90</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nairis</dc:creator>
  <cp:lastModifiedBy>nairis</cp:lastModifiedBy>
  <cp:revision>30</cp:revision>
  <dcterms:created xsi:type="dcterms:W3CDTF">2015-09-17T18:10:32Z</dcterms:created>
  <dcterms:modified xsi:type="dcterms:W3CDTF">2015-09-21T08:38:53Z</dcterms:modified>
</cp:coreProperties>
</file>