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3" r:id="rId1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719D2-7345-46EC-925B-7FF50BE6E355}" type="datetimeFigureOut">
              <a:rPr lang="es-ES" smtClean="0"/>
              <a:t>15/11/2015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A24FE-1FCC-4B38-A1FF-77D32050A2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719D2-7345-46EC-925B-7FF50BE6E355}" type="datetimeFigureOut">
              <a:rPr lang="es-ES" smtClean="0"/>
              <a:t>15/11/2015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A24FE-1FCC-4B38-A1FF-77D32050A2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719D2-7345-46EC-925B-7FF50BE6E355}" type="datetimeFigureOut">
              <a:rPr lang="es-ES" smtClean="0"/>
              <a:t>15/11/2015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A24FE-1FCC-4B38-A1FF-77D32050A2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719D2-7345-46EC-925B-7FF50BE6E355}" type="datetimeFigureOut">
              <a:rPr lang="es-ES" smtClean="0"/>
              <a:t>15/11/2015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A24FE-1FCC-4B38-A1FF-77D32050A2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719D2-7345-46EC-925B-7FF50BE6E355}" type="datetimeFigureOut">
              <a:rPr lang="es-ES" smtClean="0"/>
              <a:t>15/11/2015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A24FE-1FCC-4B38-A1FF-77D32050A2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719D2-7345-46EC-925B-7FF50BE6E355}" type="datetimeFigureOut">
              <a:rPr lang="es-ES" smtClean="0"/>
              <a:t>15/11/2015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A24FE-1FCC-4B38-A1FF-77D32050A2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719D2-7345-46EC-925B-7FF50BE6E355}" type="datetimeFigureOut">
              <a:rPr lang="es-ES" smtClean="0"/>
              <a:t>15/11/2015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A24FE-1FCC-4B38-A1FF-77D32050A2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719D2-7345-46EC-925B-7FF50BE6E355}" type="datetimeFigureOut">
              <a:rPr lang="es-ES" smtClean="0"/>
              <a:t>15/11/2015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A24FE-1FCC-4B38-A1FF-77D32050A2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719D2-7345-46EC-925B-7FF50BE6E355}" type="datetimeFigureOut">
              <a:rPr lang="es-ES" smtClean="0"/>
              <a:t>15/11/2015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A24FE-1FCC-4B38-A1FF-77D32050A2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719D2-7345-46EC-925B-7FF50BE6E355}" type="datetimeFigureOut">
              <a:rPr lang="es-ES" smtClean="0"/>
              <a:t>15/11/2015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A24FE-1FCC-4B38-A1FF-77D32050A2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719D2-7345-46EC-925B-7FF50BE6E355}" type="datetimeFigureOut">
              <a:rPr lang="es-ES" smtClean="0"/>
              <a:t>15/11/2015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A24FE-1FCC-4B38-A1FF-77D32050A2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3719D2-7345-46EC-925B-7FF50BE6E355}" type="datetimeFigureOut">
              <a:rPr lang="es-ES" smtClean="0"/>
              <a:t>15/11/2015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A24FE-1FCC-4B38-A1FF-77D32050A2C7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85720" y="-24"/>
            <a:ext cx="87254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5400" b="1" dirty="0" smtClean="0">
                <a:latin typeface="Arial" pitchFamily="34" charset="0"/>
                <a:cs typeface="Arial" pitchFamily="34" charset="0"/>
              </a:rPr>
              <a:t>Introdução à Enfermagem</a:t>
            </a:r>
            <a:endParaRPr lang="es-ES" sz="5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-31" y="857232"/>
            <a:ext cx="914403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latin typeface="Arial" pitchFamily="34" charset="0"/>
                <a:cs typeface="Arial" pitchFamily="34" charset="0"/>
              </a:rPr>
              <a:t>Tema:</a:t>
            </a:r>
            <a:r>
              <a:rPr lang="pt-PT" sz="3200" dirty="0" smtClean="0">
                <a:latin typeface="Arial" pitchFamily="34" charset="0"/>
                <a:cs typeface="Arial" pitchFamily="34" charset="0"/>
              </a:rPr>
              <a:t> Vias subcutânea e intradérmica.</a:t>
            </a:r>
          </a:p>
          <a:p>
            <a:r>
              <a:rPr lang="pt-PT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Sumário:</a:t>
            </a:r>
          </a:p>
          <a:p>
            <a:pPr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Conceitos gerais.</a:t>
            </a:r>
          </a:p>
          <a:p>
            <a:pPr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Conversão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de unidades a décimas.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Objetivos. Precauções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, princípios, vantagens e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desvantagens. </a:t>
            </a:r>
          </a:p>
          <a:p>
            <a:pPr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Equipamento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e técnica.</a:t>
            </a:r>
            <a:endParaRPr lang="pt-PT" sz="3200" dirty="0" smtClean="0">
              <a:latin typeface="Arial" pitchFamily="34" charset="0"/>
              <a:cs typeface="Arial" pitchFamily="34" charset="0"/>
            </a:endParaRPr>
          </a:p>
          <a:p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pt-BR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Injeção subcutânea: </a:t>
            </a:r>
          </a:p>
          <a:p>
            <a:pPr algn="just"/>
            <a:r>
              <a:rPr lang="pt-BR" sz="3000" dirty="0" smtClean="0">
                <a:latin typeface="Arial" pitchFamily="34" charset="0"/>
                <a:cs typeface="Arial" pitchFamily="34" charset="0"/>
              </a:rPr>
              <a:t>Forma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de introduzir pequenas quantidades de medicamentos na malha celular subcutâneo mediante uma seringa de injeção  e 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agulha </a:t>
            </a:r>
            <a:r>
              <a:rPr lang="pt-BR" sz="3000" dirty="0" err="1" smtClean="0">
                <a:latin typeface="Arial" pitchFamily="34" charset="0"/>
                <a:cs typeface="Arial" pitchFamily="34" charset="0"/>
              </a:rPr>
              <a:t>intradérmica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pt-BR" sz="30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000" b="1" dirty="0">
                <a:latin typeface="Arial" pitchFamily="34" charset="0"/>
                <a:cs typeface="Arial" pitchFamily="34" charset="0"/>
              </a:rPr>
              <a:t>Considerações gerais: </a:t>
            </a:r>
            <a:endParaRPr lang="pt-BR" sz="3000" b="1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injeção de um 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medicamento no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tecido 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adiposo,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que há debaixo da pele, </a:t>
            </a:r>
            <a:r>
              <a:rPr lang="pt-BR" sz="3000" dirty="0" err="1">
                <a:latin typeface="Arial" pitchFamily="34" charset="0"/>
                <a:cs typeface="Arial" pitchFamily="34" charset="0"/>
              </a:rPr>
              <a:t>faz-o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 chegar à corrente 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sanguínea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mais rapidamente que por via 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oral;</a:t>
            </a:r>
          </a:p>
          <a:p>
            <a:pPr algn="just">
              <a:buFont typeface="Arial" pitchFamily="34" charset="0"/>
              <a:buChar char="•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Também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permite uma administração mais lenta e sustentada que a injeção intramuscular, além disso causa traumatismo </a:t>
            </a:r>
            <a:r>
              <a:rPr lang="pt-BR" sz="3000" dirty="0" err="1">
                <a:latin typeface="Arial" pitchFamily="34" charset="0"/>
                <a:cs typeface="Arial" pitchFamily="34" charset="0"/>
              </a:rPr>
              <a:t>hístico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 mínimo e entranha pouco risco de danificar grandes 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vasos sanguíneos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e 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nervos; </a:t>
            </a:r>
            <a:endParaRPr lang="es-ES" sz="3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1203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0"/>
            <a:ext cx="4357686" cy="3705236"/>
          </a:xfrm>
          <a:prstGeom prst="rect">
            <a:avLst/>
          </a:prstGeom>
          <a:noFill/>
        </p:spPr>
      </p:pic>
      <p:sp>
        <p:nvSpPr>
          <p:cNvPr id="3" name="2 Rectángulo"/>
          <p:cNvSpPr/>
          <p:nvPr/>
        </p:nvSpPr>
        <p:spPr>
          <a:xfrm>
            <a:off x="0" y="0"/>
            <a:ext cx="485775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Os fármacos recomendados por injeção subcutânea são absorvidos principalmente pelos capilares, e são soluções aquosas e suspensões não irritantes em um volume de 0,5 a 2 mL. </a:t>
            </a:r>
            <a:endParaRPr lang="es-ES" sz="3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0" y="3643314"/>
            <a:ext cx="914400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3100" dirty="0">
                <a:latin typeface="Arial" pitchFamily="34" charset="0"/>
                <a:cs typeface="Arial" pitchFamily="34" charset="0"/>
              </a:rPr>
              <a:t>A </a:t>
            </a:r>
            <a:r>
              <a:rPr lang="pt-BR" sz="3100" dirty="0" err="1">
                <a:latin typeface="Arial" pitchFamily="34" charset="0"/>
                <a:cs typeface="Arial" pitchFamily="34" charset="0"/>
              </a:rPr>
              <a:t>heparina</a:t>
            </a:r>
            <a:r>
              <a:rPr lang="pt-BR" sz="3100" dirty="0">
                <a:latin typeface="Arial" pitchFamily="34" charset="0"/>
                <a:cs typeface="Arial" pitchFamily="34" charset="0"/>
              </a:rPr>
              <a:t> e insulina revistam administrar-se por via </a:t>
            </a:r>
            <a:r>
              <a:rPr lang="pt-BR" sz="3100" dirty="0" smtClean="0">
                <a:latin typeface="Arial" pitchFamily="34" charset="0"/>
                <a:cs typeface="Arial" pitchFamily="34" charset="0"/>
              </a:rPr>
              <a:t>subcutânea;</a:t>
            </a:r>
          </a:p>
          <a:p>
            <a:pPr algn="just">
              <a:buFont typeface="Arial" pitchFamily="34" charset="0"/>
              <a:buChar char="•"/>
            </a:pPr>
            <a:r>
              <a:rPr lang="pt-BR" sz="3100" dirty="0" smtClean="0">
                <a:latin typeface="Arial" pitchFamily="34" charset="0"/>
                <a:cs typeface="Arial" pitchFamily="34" charset="0"/>
              </a:rPr>
              <a:t>Os </a:t>
            </a:r>
            <a:r>
              <a:rPr lang="pt-BR" sz="3100" dirty="0">
                <a:latin typeface="Arial" pitchFamily="34" charset="0"/>
                <a:cs typeface="Arial" pitchFamily="34" charset="0"/>
              </a:rPr>
              <a:t>medicamentos e soluções para uso subcutâneo se injetam mediante um agulha relativamente curta e com cuidados técnicos de esterilidade. </a:t>
            </a:r>
            <a:endParaRPr lang="es-ES" sz="31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b="1" dirty="0">
                <a:latin typeface="Arial" pitchFamily="34" charset="0"/>
                <a:cs typeface="Arial" pitchFamily="34" charset="0"/>
              </a:rPr>
              <a:t>Vantagens: </a:t>
            </a:r>
            <a:endParaRPr lang="pt-BR" sz="2800" b="1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absorção é quase completa, sempre que a circulação do paciente seja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boa;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É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possível calcular com precisão a quantidade de medicamento que se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absorve;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fármaco administrado desta maneira não se afeta pelas alterações gástricas (embora deve recordar-se que os remédios podem causar transtornos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gastrointestinais);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Sua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administração não depende do estado mental do paciente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b="1" dirty="0">
                <a:latin typeface="Arial" pitchFamily="34" charset="0"/>
                <a:cs typeface="Arial" pitchFamily="34" charset="0"/>
              </a:rPr>
              <a:t>Desvantagens: </a:t>
            </a:r>
            <a:endParaRPr lang="pt-BR" sz="28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introdução da agulha pela pele rompe uma das barreiras corporais à infecção. É importante portanto, a técnica asséptica em todas as injeções. 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" y="0"/>
            <a:ext cx="91440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Objetivos: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Obter uma absorção lenta de certos medicamentos mediante a malha celular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subcutânea;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Administrar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medicamentos que requeiram esta via.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Precauções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: </a:t>
            </a:r>
            <a:endParaRPr lang="pt-BR" sz="2800" b="1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Realize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 dobra cutânea da pele (2,5 cm.) tomando firmemente uma porção que rodeia o sítio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selecionado;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Introduza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 agulha em um ângulo de 45 a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60º;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Aspire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antes de injetar, pois a malha subcutânea está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vascularizado;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Quando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este tipo de injeção se administra regularmente, convém ir alternando a zona.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 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Administração da </a:t>
            </a:r>
            <a:r>
              <a:rPr lang="pt-BR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Heparina</a:t>
            </a:r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sítio preferido é o panículo adiposo da parte inferior do abdômen, como a 5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cm debaixo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do umbigo, entre ambas as cristas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ilíacas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;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Ao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injetar a </a:t>
            </a:r>
            <a:r>
              <a:rPr lang="pt-BR" sz="2800" dirty="0" err="1">
                <a:latin typeface="Arial" pitchFamily="34" charset="0"/>
                <a:cs typeface="Arial" pitchFamily="34" charset="0"/>
              </a:rPr>
              <a:t>heparina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nesta região que não intervém na atividade muscular, diminui o risco de hemorragia capilar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local; 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Sempre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alterne os sítios de um e outro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lados;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Não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administre nenhuma injeção próxima a uma cicatriz ou equimose.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Não aspire para ver se entrar o sangue na seringa de injeção, pois esta pode produzir hemorragia </a:t>
            </a:r>
            <a:r>
              <a:rPr lang="pt-BR" sz="2800" dirty="0" err="1" smtClean="0">
                <a:latin typeface="Arial" pitchFamily="34" charset="0"/>
                <a:cs typeface="Arial" pitchFamily="34" charset="0"/>
              </a:rPr>
              <a:t>hística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local. depois da injeção, não esfregue nem spot massagens.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Eles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podem produzir minúsculas hemorragias ou equimose local. Se o paciente apresentar com facilidade equimose, lhe aplique gelo sobre o sítio durante 5 minutos  depois da injeção,</a:t>
            </a:r>
            <a:r>
              <a:rPr lang="pt-BR" sz="2800" dirty="0" err="1">
                <a:latin typeface="Arial" pitchFamily="34" charset="0"/>
                <a:cs typeface="Arial" pitchFamily="34" charset="0"/>
              </a:rPr>
              <a:t>`para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reduzir ao mínimo a hemorragia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local;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Em consulta com médicos especialistas se expõe: se aspirar ao injetar a </a:t>
            </a:r>
            <a:r>
              <a:rPr lang="pt-BR" sz="2800" dirty="0" err="1">
                <a:latin typeface="Arial" pitchFamily="34" charset="0"/>
                <a:cs typeface="Arial" pitchFamily="34" charset="0"/>
              </a:rPr>
              <a:t>heparina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, pode produzir-se hemorragia </a:t>
            </a:r>
            <a:r>
              <a:rPr lang="pt-BR" sz="2800" dirty="0" err="1">
                <a:latin typeface="Arial" pitchFamily="34" charset="0"/>
                <a:cs typeface="Arial" pitchFamily="34" charset="0"/>
              </a:rPr>
              <a:t>hística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local. Este medicamento tem a propriedade da destruição lenta de células da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malha; 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Se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não aspirar, é possível que se administre o medicamento em um copo capilar, mas não traria complicações, já que a dose que se subministra é em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pequenas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quantidades.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Além disso a </a:t>
            </a:r>
            <a:r>
              <a:rPr lang="pt-BR" sz="2800" dirty="0" err="1">
                <a:latin typeface="Arial" pitchFamily="34" charset="0"/>
                <a:cs typeface="Arial" pitchFamily="34" charset="0"/>
              </a:rPr>
              <a:t>heparina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se emprega também em dose maiores em injeções intravenosas, portanto, é aconselhável não aspirar.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f1203aa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2571744"/>
            <a:ext cx="3500462" cy="4286280"/>
          </a:xfrm>
          <a:prstGeom prst="rect">
            <a:avLst/>
          </a:prstGeom>
          <a:noFill/>
        </p:spPr>
      </p:pic>
      <p:sp>
        <p:nvSpPr>
          <p:cNvPr id="3" name="2 Rectángulo"/>
          <p:cNvSpPr/>
          <p:nvPr/>
        </p:nvSpPr>
        <p:spPr>
          <a:xfrm>
            <a:off x="0" y="0"/>
            <a:ext cx="914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Administração </a:t>
            </a: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 </a:t>
            </a:r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insulina: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Antes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de aplicá-la em suspensão faça girar com suavidade e invista o frasco, para assegurar uma distribuição uniforme das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partículas;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Não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o agite, pois isso pode produzir espuma ou borbulhas que alterem a potência ou a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doseficação. 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0" y="2749349"/>
            <a:ext cx="564357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Regiões: </a:t>
            </a:r>
            <a:endParaRPr lang="pt-BR" sz="2800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Cara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externa dos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braços;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Subescapular;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Glúteos;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Flancos;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Zona periumbilical;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Cara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anterior e lateral da coxa. 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1"/>
            <a:ext cx="91440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pt-BR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Equipamento:</a:t>
            </a:r>
          </a:p>
          <a:p>
            <a:pPr algn="just">
              <a:buFont typeface="Arial" pitchFamily="34" charset="0"/>
              <a:buChar char="•"/>
            </a:pPr>
            <a:r>
              <a:rPr lang="pt-BR" sz="2600" dirty="0" smtClean="0">
                <a:latin typeface="Arial" pitchFamily="34" charset="0"/>
                <a:cs typeface="Arial" pitchFamily="34" charset="0"/>
              </a:rPr>
              <a:t>Carro 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de </a:t>
            </a:r>
            <a:r>
              <a:rPr lang="pt-BR" sz="2600" dirty="0" smtClean="0">
                <a:latin typeface="Arial" pitchFamily="34" charset="0"/>
                <a:cs typeface="Arial" pitchFamily="34" charset="0"/>
              </a:rPr>
              <a:t>curativos;</a:t>
            </a:r>
          </a:p>
          <a:p>
            <a:pPr algn="just">
              <a:buFont typeface="Arial" pitchFamily="34" charset="0"/>
              <a:buChar char="•"/>
            </a:pPr>
            <a:r>
              <a:rPr lang="pt-BR" sz="2600" dirty="0" smtClean="0">
                <a:latin typeface="Arial" pitchFamily="34" charset="0"/>
                <a:cs typeface="Arial" pitchFamily="34" charset="0"/>
              </a:rPr>
              <a:t>Bandeja 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ou similar, limpo e </a:t>
            </a:r>
            <a:r>
              <a:rPr lang="pt-BR" sz="2600" dirty="0" smtClean="0">
                <a:latin typeface="Arial" pitchFamily="34" charset="0"/>
                <a:cs typeface="Arial" pitchFamily="34" charset="0"/>
              </a:rPr>
              <a:t>desinfetado;</a:t>
            </a:r>
          </a:p>
          <a:p>
            <a:pPr algn="just">
              <a:buFont typeface="Arial" pitchFamily="34" charset="0"/>
              <a:buChar char="•"/>
            </a:pPr>
            <a:r>
              <a:rPr lang="pt-BR" sz="2600" dirty="0" smtClean="0">
                <a:latin typeface="Arial" pitchFamily="34" charset="0"/>
                <a:cs typeface="Arial" pitchFamily="34" charset="0"/>
              </a:rPr>
              <a:t>Medicamento indicado;</a:t>
            </a:r>
          </a:p>
          <a:p>
            <a:pPr algn="just">
              <a:buFont typeface="Arial" pitchFamily="34" charset="0"/>
              <a:buChar char="•"/>
            </a:pPr>
            <a:r>
              <a:rPr lang="pt-BR" sz="2600" dirty="0" smtClean="0">
                <a:latin typeface="Arial" pitchFamily="34" charset="0"/>
                <a:cs typeface="Arial" pitchFamily="34" charset="0"/>
              </a:rPr>
              <a:t>Seringas 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de </a:t>
            </a:r>
            <a:r>
              <a:rPr lang="pt-BR" sz="2600" dirty="0" smtClean="0">
                <a:latin typeface="Arial" pitchFamily="34" charset="0"/>
                <a:cs typeface="Arial" pitchFamily="34" charset="0"/>
              </a:rPr>
              <a:t>injeção: 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As mais </a:t>
            </a:r>
            <a:r>
              <a:rPr lang="pt-BR" sz="2600" dirty="0" smtClean="0">
                <a:latin typeface="Arial" pitchFamily="34" charset="0"/>
                <a:cs typeface="Arial" pitchFamily="34" charset="0"/>
              </a:rPr>
              <a:t>utilizadas 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são as de 1mL, de tuberculina, insulina ou de 2mL. </a:t>
            </a:r>
            <a:endParaRPr lang="pt-BR" sz="26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2600" dirty="0" smtClean="0">
                <a:latin typeface="Arial" pitchFamily="34" charset="0"/>
                <a:cs typeface="Arial" pitchFamily="34" charset="0"/>
              </a:rPr>
              <a:t>Agulhas 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estéreis </a:t>
            </a:r>
            <a:r>
              <a:rPr lang="pt-BR" sz="2600" dirty="0" smtClean="0">
                <a:latin typeface="Arial" pitchFamily="34" charset="0"/>
                <a:cs typeface="Arial" pitchFamily="34" charset="0"/>
              </a:rPr>
              <a:t>No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. 26 e </a:t>
            </a:r>
            <a:r>
              <a:rPr lang="pt-BR" sz="2600" dirty="0" smtClean="0">
                <a:latin typeface="Arial" pitchFamily="34" charset="0"/>
                <a:cs typeface="Arial" pitchFamily="34" charset="0"/>
              </a:rPr>
              <a:t>27;</a:t>
            </a:r>
          </a:p>
          <a:p>
            <a:pPr algn="just">
              <a:buFont typeface="Arial" pitchFamily="34" charset="0"/>
              <a:buChar char="•"/>
            </a:pPr>
            <a:r>
              <a:rPr lang="pt-BR" sz="2600" dirty="0" smtClean="0">
                <a:latin typeface="Arial" pitchFamily="34" charset="0"/>
                <a:cs typeface="Arial" pitchFamily="34" charset="0"/>
              </a:rPr>
              <a:t>Agulhas 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estéreis </a:t>
            </a:r>
            <a:r>
              <a:rPr lang="pt-BR" sz="2600" dirty="0" smtClean="0">
                <a:latin typeface="Arial" pitchFamily="34" charset="0"/>
                <a:cs typeface="Arial" pitchFamily="34" charset="0"/>
              </a:rPr>
              <a:t>No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. 20 e 21 (para extrair o medicamento em caso de bulbo</a:t>
            </a:r>
            <a:r>
              <a:rPr lang="pt-BR" sz="2600" dirty="0" smtClean="0">
                <a:latin typeface="Arial" pitchFamily="34" charset="0"/>
                <a:cs typeface="Arial" pitchFamily="34" charset="0"/>
              </a:rPr>
              <a:t>);</a:t>
            </a:r>
          </a:p>
          <a:p>
            <a:pPr algn="just">
              <a:buFont typeface="Arial" pitchFamily="34" charset="0"/>
              <a:buChar char="•"/>
            </a:pPr>
            <a:r>
              <a:rPr lang="pt-BR" sz="2600" dirty="0" err="1" smtClean="0">
                <a:latin typeface="Arial" pitchFamily="34" charset="0"/>
                <a:cs typeface="Arial" pitchFamily="34" charset="0"/>
              </a:rPr>
              <a:t>Torundas</a:t>
            </a:r>
            <a:r>
              <a:rPr lang="pt-BR" sz="2600" dirty="0" smtClean="0">
                <a:latin typeface="Arial" pitchFamily="34" charset="0"/>
                <a:cs typeface="Arial" pitchFamily="34" charset="0"/>
              </a:rPr>
              <a:t> estéreis;</a:t>
            </a:r>
          </a:p>
          <a:p>
            <a:pPr algn="just">
              <a:buFont typeface="Arial" pitchFamily="34" charset="0"/>
              <a:buChar char="•"/>
            </a:pPr>
            <a:r>
              <a:rPr lang="pt-BR" sz="2600" dirty="0" smtClean="0">
                <a:latin typeface="Arial" pitchFamily="34" charset="0"/>
                <a:cs typeface="Arial" pitchFamily="34" charset="0"/>
              </a:rPr>
              <a:t>Serra 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metálica, </a:t>
            </a:r>
            <a:r>
              <a:rPr lang="pt-BR" sz="2600" dirty="0" err="1">
                <a:latin typeface="Arial" pitchFamily="34" charset="0"/>
                <a:cs typeface="Arial" pitchFamily="34" charset="0"/>
              </a:rPr>
              <a:t>segueta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 ou aditamento, devidamente asséptico (aprovado pela direção do centro</a:t>
            </a:r>
            <a:r>
              <a:rPr lang="pt-BR" sz="2600" dirty="0" smtClean="0">
                <a:latin typeface="Arial" pitchFamily="34" charset="0"/>
                <a:cs typeface="Arial" pitchFamily="34" charset="0"/>
              </a:rPr>
              <a:t>);</a:t>
            </a:r>
          </a:p>
          <a:p>
            <a:pPr algn="just">
              <a:buFont typeface="Arial" pitchFamily="34" charset="0"/>
              <a:buChar char="•"/>
            </a:pPr>
            <a:r>
              <a:rPr lang="pt-BR" sz="2600" dirty="0" err="1" smtClean="0">
                <a:latin typeface="Arial" pitchFamily="34" charset="0"/>
                <a:cs typeface="Arial" pitchFamily="34" charset="0"/>
              </a:rPr>
              <a:t>Cubeta</a:t>
            </a:r>
            <a:r>
              <a:rPr lang="pt-BR" sz="2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com tampa estéril ou desinfetada, com amparo estéril da seringa de </a:t>
            </a:r>
            <a:r>
              <a:rPr lang="pt-BR" sz="2600" dirty="0" smtClean="0">
                <a:latin typeface="Arial" pitchFamily="34" charset="0"/>
                <a:cs typeface="Arial" pitchFamily="34" charset="0"/>
              </a:rPr>
              <a:t>injeção;</a:t>
            </a:r>
          </a:p>
          <a:p>
            <a:pPr algn="just">
              <a:buFont typeface="Arial" pitchFamily="34" charset="0"/>
              <a:buChar char="•"/>
            </a:pPr>
            <a:r>
              <a:rPr lang="pt-BR" sz="2600" dirty="0" smtClean="0">
                <a:latin typeface="Arial" pitchFamily="34" charset="0"/>
                <a:cs typeface="Arial" pitchFamily="34" charset="0"/>
              </a:rPr>
              <a:t>Frasco 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com álcool ou outra solução </a:t>
            </a:r>
            <a:r>
              <a:rPr lang="pt-BR" sz="2600" dirty="0" smtClean="0">
                <a:latin typeface="Arial" pitchFamily="34" charset="0"/>
                <a:cs typeface="Arial" pitchFamily="34" charset="0"/>
              </a:rPr>
              <a:t>anti-séptica;</a:t>
            </a:r>
            <a:r>
              <a:rPr lang="pt-BR" sz="2600" dirty="0" smtClean="0">
                <a:latin typeface="Arial" pitchFamily="34" charset="0"/>
                <a:cs typeface="Arial" pitchFamily="34" charset="0"/>
              </a:rPr>
              <a:t> Recipiente para refugos (</a:t>
            </a:r>
            <a:r>
              <a:rPr lang="pt-BR" sz="2600" dirty="0" err="1" smtClean="0">
                <a:latin typeface="Arial" pitchFamily="34" charset="0"/>
                <a:cs typeface="Arial" pitchFamily="34" charset="0"/>
              </a:rPr>
              <a:t>riñonera</a:t>
            </a:r>
            <a:r>
              <a:rPr lang="pt-BR" sz="2600" dirty="0" smtClean="0">
                <a:latin typeface="Arial" pitchFamily="34" charset="0"/>
                <a:cs typeface="Arial" pitchFamily="34" charset="0"/>
              </a:rPr>
              <a:t>, copo de papel e outros).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Via </a:t>
            </a:r>
            <a:r>
              <a:rPr lang="pt-BR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intradérmica</a:t>
            </a: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 </a:t>
            </a:r>
            <a:endParaRPr lang="pt-B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Consiste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na introdução de pequena quantidades de soluções medicamentosas na capa dérmica da pele.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Considerações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gerais: </a:t>
            </a:r>
            <a:endParaRPr lang="pt-BR" sz="28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injeção </a:t>
            </a:r>
            <a:r>
              <a:rPr lang="pt-BR" sz="2800" dirty="0" err="1">
                <a:latin typeface="Arial" pitchFamily="34" charset="0"/>
                <a:cs typeface="Arial" pitchFamily="34" charset="0"/>
              </a:rPr>
              <a:t>intradérmica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permite a absorção lenta das soluções através dos copos capilares, devido a que a derme está menos vascularizada que a malha celular subcutânea e a malha muscular.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/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b="1" dirty="0">
                <a:latin typeface="Arial" pitchFamily="34" charset="0"/>
                <a:cs typeface="Arial" pitchFamily="34" charset="0"/>
              </a:rPr>
              <a:t>Objetivos</a:t>
            </a: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Permitir a absorção lenta de soluções através dos copos capilares;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Administrar vacinas e provas cutâneas de sensibilidade com fins preventivos (BCG) e diagnósticos (Prova da tuberculina). 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600" b="1" dirty="0">
                <a:latin typeface="Arial" pitchFamily="34" charset="0"/>
                <a:cs typeface="Arial" pitchFamily="34" charset="0"/>
              </a:rPr>
              <a:t>Precauções: </a:t>
            </a:r>
            <a:endParaRPr lang="pt-BR" sz="2600" b="1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2600" dirty="0" smtClean="0">
                <a:latin typeface="Arial" pitchFamily="34" charset="0"/>
                <a:cs typeface="Arial" pitchFamily="34" charset="0"/>
              </a:rPr>
              <a:t>Não 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injete em zonas com excesso de cabelo, acne, dermatite ou malha subcutânea </a:t>
            </a:r>
            <a:r>
              <a:rPr lang="pt-BR" sz="2600" dirty="0" smtClean="0">
                <a:latin typeface="Arial" pitchFamily="34" charset="0"/>
                <a:cs typeface="Arial" pitchFamily="34" charset="0"/>
              </a:rPr>
              <a:t>deficiente;</a:t>
            </a:r>
          </a:p>
          <a:p>
            <a:pPr algn="just">
              <a:buFont typeface="Arial" pitchFamily="34" charset="0"/>
              <a:buChar char="•"/>
            </a:pPr>
            <a:r>
              <a:rPr lang="pt-BR" sz="2600" dirty="0" smtClean="0">
                <a:latin typeface="Arial" pitchFamily="34" charset="0"/>
                <a:cs typeface="Arial" pitchFamily="34" charset="0"/>
              </a:rPr>
              <a:t>Não 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utilize anti-sépticos corantes (mascara a reação cutânea</a:t>
            </a:r>
            <a:r>
              <a:rPr lang="pt-BR" sz="2600" dirty="0" smtClean="0">
                <a:latin typeface="Arial" pitchFamily="34" charset="0"/>
                <a:cs typeface="Arial" pitchFamily="34" charset="0"/>
              </a:rPr>
              <a:t>);</a:t>
            </a:r>
          </a:p>
          <a:p>
            <a:pPr algn="just">
              <a:buFont typeface="Arial" pitchFamily="34" charset="0"/>
              <a:buChar char="•"/>
            </a:pPr>
            <a:r>
              <a:rPr lang="pt-BR" sz="2600" dirty="0" smtClean="0">
                <a:latin typeface="Arial" pitchFamily="34" charset="0"/>
                <a:cs typeface="Arial" pitchFamily="34" charset="0"/>
              </a:rPr>
              <a:t>Na 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prova do </a:t>
            </a:r>
            <a:r>
              <a:rPr lang="pt-BR" sz="2600" dirty="0" err="1">
                <a:latin typeface="Arial" pitchFamily="34" charset="0"/>
                <a:cs typeface="Arial" pitchFamily="34" charset="0"/>
              </a:rPr>
              <a:t>Mantoux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 ou tuberculina realize somente a desinfecção </a:t>
            </a:r>
            <a:r>
              <a:rPr lang="pt-BR" sz="2600" dirty="0" smtClean="0">
                <a:latin typeface="Arial" pitchFamily="34" charset="0"/>
                <a:cs typeface="Arial" pitchFamily="34" charset="0"/>
              </a:rPr>
              <a:t>mecânica;</a:t>
            </a:r>
          </a:p>
          <a:p>
            <a:pPr algn="just">
              <a:buFont typeface="Arial" pitchFamily="34" charset="0"/>
              <a:buChar char="•"/>
            </a:pPr>
            <a:r>
              <a:rPr lang="pt-BR" sz="2600" dirty="0" smtClean="0">
                <a:latin typeface="Arial" pitchFamily="34" charset="0"/>
                <a:cs typeface="Arial" pitchFamily="34" charset="0"/>
              </a:rPr>
              <a:t>Não 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dê massagens (acelera a absorção</a:t>
            </a:r>
            <a:r>
              <a:rPr lang="pt-BR" sz="2600" dirty="0" smtClean="0">
                <a:latin typeface="Arial" pitchFamily="34" charset="0"/>
                <a:cs typeface="Arial" pitchFamily="34" charset="0"/>
              </a:rPr>
              <a:t>);</a:t>
            </a:r>
          </a:p>
          <a:p>
            <a:pPr algn="just">
              <a:buFont typeface="Arial" pitchFamily="34" charset="0"/>
              <a:buChar char="•"/>
            </a:pPr>
            <a:r>
              <a:rPr lang="pt-BR" sz="2600" dirty="0" smtClean="0">
                <a:latin typeface="Arial" pitchFamily="34" charset="0"/>
                <a:cs typeface="Arial" pitchFamily="34" charset="0"/>
              </a:rPr>
              <a:t>Cuide 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que o </a:t>
            </a:r>
            <a:r>
              <a:rPr lang="pt-BR" sz="2600" dirty="0" err="1">
                <a:latin typeface="Arial" pitchFamily="34" charset="0"/>
                <a:cs typeface="Arial" pitchFamily="34" charset="0"/>
              </a:rPr>
              <a:t>bisel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 da agulha fique para cima, fazendo uma </a:t>
            </a:r>
            <a:r>
              <a:rPr lang="pt-BR" sz="2600" dirty="0" err="1">
                <a:latin typeface="Arial" pitchFamily="34" charset="0"/>
                <a:cs typeface="Arial" pitchFamily="34" charset="0"/>
              </a:rPr>
              <a:t>pápula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 na pele, cuja presença indica que se administrou </a:t>
            </a:r>
            <a:r>
              <a:rPr lang="pt-BR" sz="2600" dirty="0" smtClean="0">
                <a:latin typeface="Arial" pitchFamily="34" charset="0"/>
                <a:cs typeface="Arial" pitchFamily="34" charset="0"/>
              </a:rPr>
              <a:t>corretamente;</a:t>
            </a:r>
          </a:p>
          <a:p>
            <a:pPr algn="just">
              <a:buFont typeface="Arial" pitchFamily="34" charset="0"/>
              <a:buChar char="•"/>
            </a:pPr>
            <a:r>
              <a:rPr lang="pt-BR" sz="2600" dirty="0" smtClean="0">
                <a:latin typeface="Arial" pitchFamily="34" charset="0"/>
                <a:cs typeface="Arial" pitchFamily="34" charset="0"/>
              </a:rPr>
              <a:t>Não 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aspire (por pouca </a:t>
            </a:r>
            <a:r>
              <a:rPr lang="pt-BR" sz="2600" dirty="0" smtClean="0">
                <a:latin typeface="Arial" pitchFamily="34" charset="0"/>
                <a:cs typeface="Arial" pitchFamily="34" charset="0"/>
              </a:rPr>
              <a:t>vascularização). </a:t>
            </a:r>
            <a:endParaRPr lang="es-ES" sz="2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4" descr="f1202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4357694"/>
            <a:ext cx="3143240" cy="2500330"/>
          </a:xfrm>
          <a:prstGeom prst="rect">
            <a:avLst/>
          </a:prstGeom>
          <a:noFill/>
        </p:spPr>
      </p:pic>
      <p:sp>
        <p:nvSpPr>
          <p:cNvPr id="4" name="3 Rectángulo"/>
          <p:cNvSpPr/>
          <p:nvPr/>
        </p:nvSpPr>
        <p:spPr>
          <a:xfrm>
            <a:off x="0" y="4786322"/>
            <a:ext cx="600076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600" b="1" dirty="0" smtClean="0">
                <a:latin typeface="Arial" pitchFamily="34" charset="0"/>
                <a:cs typeface="Arial" pitchFamily="34" charset="0"/>
              </a:rPr>
              <a:t>Regiões:</a:t>
            </a:r>
            <a:r>
              <a:rPr lang="pt-BR" sz="26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>
              <a:buFont typeface="Arial" pitchFamily="34" charset="0"/>
              <a:buChar char="•"/>
            </a:pPr>
            <a:r>
              <a:rPr lang="pt-BR" sz="2600" dirty="0" smtClean="0">
                <a:latin typeface="Arial" pitchFamily="34" charset="0"/>
                <a:cs typeface="Arial" pitchFamily="34" charset="0"/>
              </a:rPr>
              <a:t>Cara anterior do antebraço;</a:t>
            </a:r>
          </a:p>
          <a:p>
            <a:pPr algn="just">
              <a:buFont typeface="Arial" pitchFamily="34" charset="0"/>
              <a:buChar char="•"/>
            </a:pPr>
            <a:r>
              <a:rPr lang="pt-BR" sz="2600" dirty="0" smtClean="0">
                <a:latin typeface="Arial" pitchFamily="34" charset="0"/>
                <a:cs typeface="Arial" pitchFamily="34" charset="0"/>
              </a:rPr>
              <a:t>Cara superior externa do braço esquerdo (para o BCG);</a:t>
            </a:r>
          </a:p>
          <a:p>
            <a:pPr algn="just">
              <a:buFont typeface="Arial" pitchFamily="34" charset="0"/>
              <a:buChar char="•"/>
            </a:pPr>
            <a:r>
              <a:rPr lang="pt-BR" sz="2600" dirty="0" smtClean="0">
                <a:latin typeface="Arial" pitchFamily="34" charset="0"/>
                <a:cs typeface="Arial" pitchFamily="34" charset="0"/>
              </a:rPr>
              <a:t>Região subescapular. </a:t>
            </a:r>
            <a:endParaRPr lang="es-ES" sz="2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447518"/>
            <a:ext cx="9144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Carro de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curativos;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Bandejas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ou outro similar, limpo e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desinfetado;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Medicamento indicado;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Seringas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de injeção de 1mL (insulina – tuberculina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);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Agulhas No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. 25, 26 ou 27 de 1cm de longitude e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estéril;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Agulhas No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. 20 ou 21 para extrair o medicamento (em caso de bulbo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);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err="1" smtClean="0">
                <a:latin typeface="Arial" pitchFamily="34" charset="0"/>
                <a:cs typeface="Arial" pitchFamily="34" charset="0"/>
              </a:rPr>
              <a:t>Torundas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estéreis;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 Serra metálica, </a:t>
            </a:r>
            <a:r>
              <a:rPr lang="pt-BR" sz="2800" dirty="0" err="1" smtClean="0">
                <a:latin typeface="Arial" pitchFamily="34" charset="0"/>
                <a:cs typeface="Arial" pitchFamily="34" charset="0"/>
              </a:rPr>
              <a:t>segueta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ou aditamento estéril;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 Frasco com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á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lcool;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err="1" smtClean="0">
                <a:latin typeface="Arial" pitchFamily="34" charset="0"/>
                <a:cs typeface="Arial" pitchFamily="34" charset="0"/>
              </a:rPr>
              <a:t>Cubeta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ou recipiente com tampa estéril ou desinfetado com amparo estéril da seringa de injeção;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Recipiente destinado ao refugo (</a:t>
            </a:r>
            <a:r>
              <a:rPr lang="pt-BR" sz="2800" dirty="0" err="1" smtClean="0">
                <a:latin typeface="Arial" pitchFamily="34" charset="0"/>
                <a:cs typeface="Arial" pitchFamily="34" charset="0"/>
              </a:rPr>
              <a:t>riñoneras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, copo de papel, etc.).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0" y="-24"/>
            <a:ext cx="2581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800" b="1" dirty="0" smtClean="0">
                <a:latin typeface="Arial" pitchFamily="34" charset="0"/>
                <a:cs typeface="Arial" pitchFamily="34" charset="0"/>
              </a:rPr>
              <a:t>Equipamento:</a:t>
            </a:r>
            <a:endParaRPr lang="es-ES" sz="2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1058</Words>
  <Application>Microsoft Office PowerPoint</Application>
  <PresentationFormat>Presentación en pantalla (4:3)</PresentationFormat>
  <Paragraphs>96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nairis</dc:creator>
  <cp:lastModifiedBy>nairis</cp:lastModifiedBy>
  <cp:revision>8</cp:revision>
  <dcterms:created xsi:type="dcterms:W3CDTF">2015-11-15T19:48:15Z</dcterms:created>
  <dcterms:modified xsi:type="dcterms:W3CDTF">2015-11-15T20:59:24Z</dcterms:modified>
</cp:coreProperties>
</file>